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8698" r:id="rId3"/>
    <p:sldId id="284" r:id="rId4"/>
    <p:sldId id="8701" r:id="rId5"/>
    <p:sldId id="8699" r:id="rId6"/>
    <p:sldId id="8700" r:id="rId7"/>
    <p:sldId id="285" r:id="rId8"/>
    <p:sldId id="280" r:id="rId9"/>
    <p:sldId id="281" r:id="rId10"/>
    <p:sldId id="282" r:id="rId11"/>
    <p:sldId id="286" r:id="rId12"/>
    <p:sldId id="287" r:id="rId13"/>
    <p:sldId id="278" r:id="rId14"/>
    <p:sldId id="294" r:id="rId15"/>
    <p:sldId id="8691"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Marie Engeseth" initials="KME" lastIdx="11" clrIdx="0">
    <p:extLst>
      <p:ext uri="{19B8F6BF-5375-455C-9EA6-DF929625EA0E}">
        <p15:presenceInfo xmlns:p15="http://schemas.microsoft.com/office/powerpoint/2012/main" userId="S::KE742@kirken.no::3d9c7c40-f3ee-4332-83fe-a04a1d3cee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3009" autoAdjust="0"/>
  </p:normalViewPr>
  <p:slideViewPr>
    <p:cSldViewPr snapToGrid="0">
      <p:cViewPr varScale="1">
        <p:scale>
          <a:sx n="49" d="100"/>
          <a:sy n="49" d="100"/>
        </p:scale>
        <p:origin x="13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7C344-8AE8-4924-B3ED-4BF16D89B192}" type="datetimeFigureOut">
              <a:rPr lang="nb-NO" smtClean="0"/>
              <a:t>16.11.2021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52383-CF94-4818-9AAB-ED29FDDCC9A8}" type="slidenum">
              <a:rPr lang="nb-NO" smtClean="0"/>
              <a:t>‹#›</a:t>
            </a:fld>
            <a:endParaRPr lang="nb-NO"/>
          </a:p>
        </p:txBody>
      </p:sp>
    </p:spTree>
    <p:extLst>
      <p:ext uri="{BB962C8B-B14F-4D97-AF65-F5344CB8AC3E}">
        <p14:creationId xmlns:p14="http://schemas.microsoft.com/office/powerpoint/2010/main" val="184248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Ansvar og støtte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Leder med personalansvar er ansvarlig for gjennomføring av tilbakemeldings- og tiltaksmøtet, men kan få bistand fra HR til forberedelser og evt. gjennomføring av møtet.</a:t>
            </a: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Times New Roman" panose="02020603050405020304" pitchFamily="18" charset="0"/>
              </a:rPr>
              <a:t>Tidsramme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anbefales en tidsramme på ca. 3 timer. Det kan avholdes enten som ett møte, eller deles opp i to. Av og til kan det være hensiktsmessig å utarbeide tiltak i et eget møte, etter at man har gjennomgått resultatene og valgt ut forbedrings-/bevaringsområder. I så fall bør det ikke gå for lang tid mellom møtene. Dette vil variere avhengig av situasjon og størrelse på enheten.</a:t>
            </a:r>
          </a:p>
          <a:p>
            <a:pPr>
              <a:lnSpc>
                <a:spcPct val="107000"/>
              </a:lnSpc>
              <a:spcAft>
                <a:spcPts val="800"/>
              </a:spcAft>
            </a:pPr>
            <a:r>
              <a:rPr lang="nb-NO" sz="1800" b="1" dirty="0" err="1">
                <a:effectLst/>
                <a:latin typeface="Calibri" panose="020F0502020204030204" pitchFamily="34" charset="0"/>
                <a:ea typeface="Calibri" panose="020F0502020204030204" pitchFamily="34" charset="0"/>
                <a:cs typeface="Times New Roman" panose="02020603050405020304" pitchFamily="18" charset="0"/>
              </a:rPr>
              <a:t>Ca</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tidsbruk på de ulike delene av møtet </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Åpning (velkommen og møteregler)          		15 minutter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Presentasjon og diskusjon av resultatene                          	40 - 50 minutter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Valg av fokusområder for bevaring og forbedring           	40 – 50  minutter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Utarbeide tiltak                                                                  	40 - 50 minutter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Videre oppfølging                                                          	5 minutter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Avslutning                                                                       	5 minutter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Denne veiledningen kan benyttes som en PPT fremvisning i tilbakemeldingsmøtene – for å bidra til struktur i møtet.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På notatsidene er det skrevet inn tekst med forslag til hvordan de enkelte delene kan gjennomføres.</a:t>
            </a: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Lykke til med tilbakemeldingsmøtet </a:t>
            </a:r>
            <a:r>
              <a:rPr lang="nb-NO" sz="1800"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b-NO"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b-NO" dirty="0"/>
          </a:p>
        </p:txBody>
      </p:sp>
      <p:sp>
        <p:nvSpPr>
          <p:cNvPr id="4" name="Plassholder for lysbildenummer 3"/>
          <p:cNvSpPr>
            <a:spLocks noGrp="1"/>
          </p:cNvSpPr>
          <p:nvPr>
            <p:ph type="sldNum" sz="quarter" idx="5"/>
          </p:nvPr>
        </p:nvSpPr>
        <p:spPr/>
        <p:txBody>
          <a:bodyPr/>
          <a:lstStyle/>
          <a:p>
            <a:fld id="{07C52383-CF94-4818-9AAB-ED29FDDCC9A8}" type="slidenum">
              <a:rPr lang="nb-NO" smtClean="0"/>
              <a:t>1</a:t>
            </a:fld>
            <a:endParaRPr lang="nb-NO"/>
          </a:p>
        </p:txBody>
      </p:sp>
    </p:spTree>
    <p:extLst>
      <p:ext uri="{BB962C8B-B14F-4D97-AF65-F5344CB8AC3E}">
        <p14:creationId xmlns:p14="http://schemas.microsoft.com/office/powerpoint/2010/main" val="22269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100" b="1" u="sng" dirty="0"/>
              <a:t>Forslag til gjennomføring</a:t>
            </a:r>
            <a:r>
              <a:rPr lang="nb-NO" sz="1100" dirty="0"/>
              <a:t> (</a:t>
            </a:r>
            <a:r>
              <a:rPr lang="nb-NO" sz="1100" dirty="0" err="1"/>
              <a:t>ca</a:t>
            </a:r>
            <a:r>
              <a:rPr lang="nb-NO" sz="1100" dirty="0"/>
              <a:t> 40-50 minutter)</a:t>
            </a:r>
            <a:endParaRPr lang="nb-NO" sz="1100" b="1" u="sng" dirty="0"/>
          </a:p>
          <a:p>
            <a:pPr>
              <a:defRPr/>
            </a:pPr>
            <a:r>
              <a:rPr lang="nb-NO" sz="1100" dirty="0"/>
              <a:t>Fortsett med arbeid i grupper – og gjerne med den samme gruppeinndelingen</a:t>
            </a:r>
          </a:p>
          <a:p>
            <a:pPr>
              <a:defRPr/>
            </a:pPr>
            <a:endParaRPr lang="nb-NO" sz="1100" dirty="0"/>
          </a:p>
          <a:p>
            <a:pPr>
              <a:defRPr/>
            </a:pPr>
            <a:r>
              <a:rPr lang="nb-NO" sz="1100" b="1" dirty="0"/>
              <a:t>Definere tiltak </a:t>
            </a:r>
            <a:r>
              <a:rPr lang="nb-NO" sz="1100" dirty="0"/>
              <a:t>(</a:t>
            </a:r>
            <a:r>
              <a:rPr lang="nb-NO" sz="1100" dirty="0" err="1"/>
              <a:t>ca</a:t>
            </a:r>
            <a:r>
              <a:rPr lang="nb-NO" sz="1100" dirty="0"/>
              <a:t> 20 minutter)</a:t>
            </a:r>
            <a:endParaRPr lang="nb-NO" sz="1100" b="1" dirty="0"/>
          </a:p>
          <a:p>
            <a:pPr>
              <a:defRPr/>
            </a:pPr>
            <a:r>
              <a:rPr lang="nb-NO" sz="1100" dirty="0"/>
              <a:t>Hjelpetekst bevaringsområde: «For at vi skal bevare det gode innenfor dette området tenker jeg på mulige tiltak som……..»</a:t>
            </a:r>
          </a:p>
          <a:p>
            <a:pPr>
              <a:defRPr/>
            </a:pPr>
            <a:r>
              <a:rPr lang="nb-NO" sz="1100" dirty="0"/>
              <a:t>Hjelpetekst forbedringsområde: «Når jeg ser gapet mellom situasjonen nå og ønsker tenker jeg på mulige tiltak som………»</a:t>
            </a:r>
          </a:p>
          <a:p>
            <a:pPr>
              <a:defRPr/>
            </a:pPr>
            <a:endParaRPr lang="nb-NO" sz="1100" dirty="0"/>
          </a:p>
          <a:p>
            <a:pPr>
              <a:defRPr/>
            </a:pPr>
            <a:r>
              <a:rPr lang="nb-NO" sz="1100" dirty="0"/>
              <a:t>Forslag til tiltak skrives på </a:t>
            </a:r>
            <a:r>
              <a:rPr lang="nb-NO" sz="1100" dirty="0" err="1"/>
              <a:t>post-it</a:t>
            </a:r>
            <a:r>
              <a:rPr lang="nb-NO" sz="1100" dirty="0"/>
              <a:t> lapper. </a:t>
            </a:r>
          </a:p>
          <a:p>
            <a:pPr>
              <a:defRPr/>
            </a:pPr>
            <a:endParaRPr lang="nb-NO" sz="1100" dirty="0"/>
          </a:p>
          <a:p>
            <a:pPr>
              <a:defRPr/>
            </a:pPr>
            <a:r>
              <a:rPr lang="nb-NO" sz="1100" b="1" dirty="0"/>
              <a:t>Presentasjon </a:t>
            </a:r>
            <a:r>
              <a:rPr lang="nb-NO" sz="1100" dirty="0"/>
              <a:t>(</a:t>
            </a:r>
            <a:r>
              <a:rPr lang="nb-NO" sz="1100" dirty="0" err="1"/>
              <a:t>ca</a:t>
            </a:r>
            <a:r>
              <a:rPr lang="nb-NO" sz="1100" dirty="0"/>
              <a:t> 15 minutter)</a:t>
            </a:r>
            <a:endParaRPr lang="nb-NO" sz="1100" b="1" dirty="0"/>
          </a:p>
          <a:p>
            <a:pPr>
              <a:defRPr/>
            </a:pPr>
            <a:r>
              <a:rPr lang="nb-NO" sz="1100" dirty="0"/>
              <a:t>Gruppene presenterer sine forslag til tiltak ved å plassere lappene under tilhørende bevaringsområde og forbedringsområde.</a:t>
            </a:r>
          </a:p>
          <a:p>
            <a:pPr>
              <a:defRPr/>
            </a:pPr>
            <a:endParaRPr lang="nb-NO" sz="1100" dirty="0"/>
          </a:p>
          <a:p>
            <a:pPr>
              <a:defRPr/>
            </a:pPr>
            <a:r>
              <a:rPr lang="nb-NO" sz="1100" b="1" dirty="0"/>
              <a:t>Prioritering </a:t>
            </a:r>
            <a:r>
              <a:rPr lang="nb-NO" sz="1100" dirty="0"/>
              <a:t>(</a:t>
            </a:r>
            <a:r>
              <a:rPr lang="nb-NO" sz="1100" dirty="0" err="1"/>
              <a:t>ca</a:t>
            </a:r>
            <a:r>
              <a:rPr lang="nb-NO" sz="1100" dirty="0"/>
              <a:t> 15 minutter)</a:t>
            </a:r>
            <a:endParaRPr lang="nb-NO" sz="1100" b="1" dirty="0"/>
          </a:p>
          <a:p>
            <a:pPr>
              <a:defRPr/>
            </a:pPr>
            <a:r>
              <a:rPr lang="nb-NO" sz="1100" dirty="0"/>
              <a:t>For at tiltakene skal bli gjennomfør bør de ikke være for mange. Hvilke av tiltakene kunne dere faktisk tenke dere å gjøre? Både leder og medarbeidere er ansvarlige for å gjennomføre tiltak.</a:t>
            </a:r>
          </a:p>
          <a:p>
            <a:pPr>
              <a:defRPr/>
            </a:pPr>
            <a:r>
              <a:rPr lang="nb-NO" sz="1100" dirty="0"/>
              <a:t>Bruk gjerne en prioriteringsmatrise: Vertikal akse: Innsats (stor nederst, liten øverst) Horisontal akse: Effekt (liten til venstre, stor til høyre)</a:t>
            </a:r>
          </a:p>
          <a:p>
            <a:pPr>
              <a:defRPr/>
            </a:pPr>
            <a:r>
              <a:rPr lang="nb-NO" sz="1100" dirty="0"/>
              <a:t> </a:t>
            </a:r>
          </a:p>
          <a:p>
            <a:pPr>
              <a:defRPr/>
            </a:pPr>
            <a:r>
              <a:rPr lang="nb-NO" sz="1100" dirty="0"/>
              <a:t>I etterkant av møtet skriver leder tiltakene inn i handlingsplanen, som sendes ut til alle medarbeiderne så raskt som mulig etter møtet. </a:t>
            </a:r>
          </a:p>
          <a:p>
            <a:pPr>
              <a:defRPr/>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10</a:t>
            </a:fld>
            <a:endParaRPr lang="nb-NO"/>
          </a:p>
        </p:txBody>
      </p:sp>
    </p:spTree>
    <p:extLst>
      <p:ext uri="{BB962C8B-B14F-4D97-AF65-F5344CB8AC3E}">
        <p14:creationId xmlns:p14="http://schemas.microsoft.com/office/powerpoint/2010/main" val="75770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dirty="0"/>
              <a:t>3 områder for bevaring</a:t>
            </a:r>
            <a:r>
              <a:rPr lang="nb-NO" altLang="nb-NO" baseline="0" dirty="0"/>
              <a:t>. Det heter fokusområde av en grunn.</a:t>
            </a:r>
            <a:endParaRPr lang="nb-NO" altLang="nb-NO" dirty="0"/>
          </a:p>
        </p:txBody>
      </p:sp>
      <p:sp>
        <p:nvSpPr>
          <p:cNvPr id="665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D211536-0647-4237-A780-9308D4E8F3CB}" type="slidenum">
              <a:rPr lang="nb-NO" altLang="nb-NO" sz="1200"/>
              <a:pPr eaLnBrk="1" hangingPunct="1"/>
              <a:t>11</a:t>
            </a:fld>
            <a:endParaRPr lang="nb-NO" altLang="nb-NO" sz="1200"/>
          </a:p>
        </p:txBody>
      </p:sp>
    </p:spTree>
    <p:extLst>
      <p:ext uri="{BB962C8B-B14F-4D97-AF65-F5344CB8AC3E}">
        <p14:creationId xmlns:p14="http://schemas.microsoft.com/office/powerpoint/2010/main" val="47218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aseline="0" dirty="0"/>
              <a:t>3 fokusområder for forbedring. Det heter FOKUSOMRÅDER av en grunn.</a:t>
            </a:r>
            <a:endParaRPr lang="nb-NO" altLang="nb-NO" dirty="0"/>
          </a:p>
        </p:txBody>
      </p:sp>
      <p:sp>
        <p:nvSpPr>
          <p:cNvPr id="6656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D211536-0647-4237-A780-9308D4E8F3CB}" type="slidenum">
              <a:rPr lang="nb-NO" altLang="nb-NO" sz="1200"/>
              <a:pPr eaLnBrk="1" hangingPunct="1"/>
              <a:t>12</a:t>
            </a:fld>
            <a:endParaRPr lang="nb-NO" altLang="nb-NO" sz="1200"/>
          </a:p>
        </p:txBody>
      </p:sp>
    </p:spTree>
    <p:extLst>
      <p:ext uri="{BB962C8B-B14F-4D97-AF65-F5344CB8AC3E}">
        <p14:creationId xmlns:p14="http://schemas.microsoft.com/office/powerpoint/2010/main" val="133252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ssholder for nota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b-NO" sz="1100" b="1" dirty="0"/>
              <a:t>Bli enige om hvordan tiltakene skal følges opp</a:t>
            </a:r>
          </a:p>
          <a:p>
            <a:pPr>
              <a:defRPr/>
            </a:pPr>
            <a:endParaRPr lang="nb-NO" sz="1100" dirty="0"/>
          </a:p>
          <a:p>
            <a:pPr>
              <a:defRPr/>
            </a:pPr>
            <a:r>
              <a:rPr lang="nb-NO" sz="1100" dirty="0"/>
              <a:t>Eks: Tiltaksplanen presenteres allerede på neste personal/avdeling/</a:t>
            </a:r>
            <a:r>
              <a:rPr lang="nb-NO" sz="1100" dirty="0" err="1"/>
              <a:t>sekjonsmøte</a:t>
            </a:r>
            <a:r>
              <a:rPr lang="nb-NO" sz="1100" dirty="0"/>
              <a:t>. Sett av et kort oppfølgingsmøte </a:t>
            </a:r>
            <a:r>
              <a:rPr lang="nb-NO" sz="1100" dirty="0" err="1"/>
              <a:t>f.eks</a:t>
            </a:r>
            <a:r>
              <a:rPr lang="nb-NO" sz="1100" dirty="0"/>
              <a:t> 3 måneder etter tilbakemeldingsmøtet.</a:t>
            </a:r>
          </a:p>
          <a:p>
            <a:pPr>
              <a:defRPr/>
            </a:pPr>
            <a:endParaRPr lang="nb-NO" sz="1100" dirty="0"/>
          </a:p>
          <a:p>
            <a:pPr>
              <a:defRPr/>
            </a:pPr>
            <a:r>
              <a:rPr lang="nb-NO" sz="1100" b="1" dirty="0"/>
              <a:t>Dersom det blir tid til slutt anbefales å ta en kort evaluering av møtet</a:t>
            </a:r>
          </a:p>
          <a:p>
            <a:pPr>
              <a:defRPr/>
            </a:pPr>
            <a:endParaRPr lang="nb-NO" sz="1100" b="1" dirty="0"/>
          </a:p>
          <a:p>
            <a:pPr marL="171436" indent="-171436">
              <a:buFont typeface="Arial" charset="0"/>
              <a:buChar char="•"/>
              <a:defRPr/>
            </a:pPr>
            <a:r>
              <a:rPr lang="nb-NO" sz="1100" dirty="0"/>
              <a:t>På hvilken måte har dette møtet vært konstruktivt og nyttig?</a:t>
            </a:r>
          </a:p>
          <a:p>
            <a:pPr marL="171436" indent="-171436">
              <a:buFont typeface="Arial" charset="0"/>
              <a:buChar char="•"/>
              <a:defRPr/>
            </a:pPr>
            <a:r>
              <a:rPr lang="nb-NO" sz="1100" dirty="0"/>
              <a:t>Hva har vi lært som vi kan gjøre annerledes neste gang?</a:t>
            </a:r>
          </a:p>
        </p:txBody>
      </p:sp>
      <p:sp>
        <p:nvSpPr>
          <p:cNvPr id="6861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9693158-8119-4926-914D-0AF7F103E10C}" type="slidenum">
              <a:rPr lang="nb-NO" altLang="nb-NO" sz="1200"/>
              <a:pPr eaLnBrk="1" hangingPunct="1"/>
              <a:t>13</a:t>
            </a:fld>
            <a:endParaRPr lang="nb-NO" altLang="nb-NO" sz="1200"/>
          </a:p>
        </p:txBody>
      </p:sp>
    </p:spTree>
    <p:extLst>
      <p:ext uri="{BB962C8B-B14F-4D97-AF65-F5344CB8AC3E}">
        <p14:creationId xmlns:p14="http://schemas.microsoft.com/office/powerpoint/2010/main" val="133532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82A686-2A50-4B2F-8E37-17632D3B9AE1}" type="slidenum">
              <a:rPr lang="nb-NO" smtClean="0"/>
              <a:t>14</a:t>
            </a:fld>
            <a:endParaRPr lang="nb-NO"/>
          </a:p>
        </p:txBody>
      </p:sp>
    </p:spTree>
    <p:extLst>
      <p:ext uri="{BB962C8B-B14F-4D97-AF65-F5344CB8AC3E}">
        <p14:creationId xmlns:p14="http://schemas.microsoft.com/office/powerpoint/2010/main" val="354373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dirty="0"/>
              <a:t>Takk </a:t>
            </a:r>
          </a:p>
          <a:p>
            <a:r>
              <a:rPr lang="nb-NO" altLang="nb-NO" sz="1100" dirty="0"/>
              <a:t>medarbeiderne for deres bidrag ved at de har besvart undersøkelsen.</a:t>
            </a:r>
          </a:p>
          <a:p>
            <a:r>
              <a:rPr lang="nb-NO" altLang="nb-NO" sz="1100" dirty="0"/>
              <a:t>Et</a:t>
            </a:r>
            <a:r>
              <a:rPr lang="nb-NO" altLang="nb-NO" sz="1100" baseline="0" dirty="0"/>
              <a:t> engasjerende og godt arbeidsmiljø kommer ikke av seg selv. Det er noe vi skaper sammen.</a:t>
            </a:r>
            <a:endParaRPr lang="nb-NO" altLang="nb-NO" sz="1100" dirty="0"/>
          </a:p>
          <a:p>
            <a:endParaRPr lang="nb-NO" altLang="nb-NO" sz="1100" dirty="0"/>
          </a:p>
          <a:p>
            <a:endParaRPr lang="nb-NO" altLang="nb-NO" sz="110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2</a:t>
            </a:fld>
            <a:endParaRPr lang="nb-NO"/>
          </a:p>
        </p:txBody>
      </p:sp>
    </p:spTree>
    <p:extLst>
      <p:ext uri="{BB962C8B-B14F-4D97-AF65-F5344CB8AC3E}">
        <p14:creationId xmlns:p14="http://schemas.microsoft.com/office/powerpoint/2010/main" val="187063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3</a:t>
            </a:fld>
            <a:endParaRPr lang="nb-NO" altLang="nb-NO" sz="1200"/>
          </a:p>
        </p:txBody>
      </p:sp>
    </p:spTree>
    <p:extLst>
      <p:ext uri="{BB962C8B-B14F-4D97-AF65-F5344CB8AC3E}">
        <p14:creationId xmlns:p14="http://schemas.microsoft.com/office/powerpoint/2010/main" val="152539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dirty="0"/>
          </a:p>
          <a:p>
            <a:r>
              <a:rPr lang="nb-NO" altLang="nb-NO" dirty="0"/>
              <a:t>Høy arbeidsglede og jobbengasjement</a:t>
            </a:r>
            <a:r>
              <a:rPr lang="nb-NO" altLang="nb-NO" baseline="0" dirty="0"/>
              <a:t>, bidrar til høy produktivitet og organisasjonens </a:t>
            </a:r>
            <a:r>
              <a:rPr lang="nb-NO" altLang="nb-NO" baseline="0" dirty="0" err="1"/>
              <a:t>ytevene</a:t>
            </a:r>
            <a:r>
              <a:rPr lang="nb-NO" altLang="nb-NO" baseline="0" dirty="0"/>
              <a:t>.</a:t>
            </a:r>
          </a:p>
          <a:p>
            <a:endParaRPr lang="nb-NO" altLang="nb-NO" dirty="0"/>
          </a:p>
          <a:p>
            <a:r>
              <a:rPr lang="nb-NO" altLang="nb-NO" dirty="0"/>
              <a:t>Dersom prosessveileder fra HR/bedriftshelsetjeneste deltar: si noe om rollefordeling leder/prosessveileder (prosessveileders rolle er å ha fokus på prosessen, ikke innholdet)</a:t>
            </a:r>
          </a:p>
          <a:p>
            <a:endParaRPr lang="nb-NO" dirty="0"/>
          </a:p>
          <a:p>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D271E6DB-02EE-4A65-8CC7-5E0AF67D4AD5}" type="slidenum">
              <a:rPr lang="nb-NO" altLang="nb-NO" sz="1200"/>
              <a:pPr eaLnBrk="1" hangingPunct="1"/>
              <a:t>4</a:t>
            </a:fld>
            <a:endParaRPr lang="nb-NO" altLang="nb-NO" sz="1200"/>
          </a:p>
        </p:txBody>
      </p:sp>
    </p:spTree>
    <p:extLst>
      <p:ext uri="{BB962C8B-B14F-4D97-AF65-F5344CB8AC3E}">
        <p14:creationId xmlns:p14="http://schemas.microsoft.com/office/powerpoint/2010/main" val="420087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Hensikten med møtet</a:t>
            </a:r>
            <a:endParaRPr lang="nb-NO" sz="1100" dirty="0"/>
          </a:p>
          <a:p>
            <a:pPr marL="228581" indent="-228581">
              <a:buAutoNum type="arabicPeriod"/>
            </a:pPr>
            <a:r>
              <a:rPr lang="nb-NO" sz="1100" dirty="0"/>
              <a:t>Skape rammer for en åpen og god dialog om situasjonen</a:t>
            </a:r>
          </a:p>
          <a:p>
            <a:pPr marL="228581" indent="-228581">
              <a:buAutoNum type="arabicPeriod"/>
            </a:pPr>
            <a:r>
              <a:rPr lang="nb-NO" sz="1100" dirty="0"/>
              <a:t>Etablere eierskap og felles forståelse for resultatene i egen enhet</a:t>
            </a:r>
          </a:p>
          <a:p>
            <a:pPr marL="228581" indent="-228581">
              <a:buAutoNum type="arabicPeriod"/>
            </a:pPr>
            <a:r>
              <a:rPr lang="nb-NO" sz="1100" dirty="0"/>
              <a:t>Bli enige om hva vi er fornøyd med og som vi ønsker å bevare/forsterke + hva vi ønsker å forbedre</a:t>
            </a:r>
          </a:p>
          <a:p>
            <a:pPr marL="228581" indent="-228581">
              <a:buAutoNum type="arabicPeriod"/>
            </a:pPr>
            <a:r>
              <a:rPr lang="nb-NO" sz="1100" dirty="0"/>
              <a:t>Utarbeide forpliktende tiltak for videre utvikling av eget arbeidsmiljø</a:t>
            </a:r>
          </a:p>
          <a:p>
            <a:pPr marL="228581" indent="-228581">
              <a:buAutoNum type="arabicPeriod"/>
            </a:pPr>
            <a:endParaRPr lang="nb-NO" sz="1100" dirty="0"/>
          </a:p>
          <a:p>
            <a:r>
              <a:rPr lang="nb-NO" sz="1100" b="1" dirty="0"/>
              <a:t>Fokus: «å gjøre noe med det vi kan gjøre noe med og som angår «alle»</a:t>
            </a:r>
          </a:p>
          <a:p>
            <a:endParaRPr lang="nb-NO" sz="1100" dirty="0"/>
          </a:p>
          <a:p>
            <a:r>
              <a:rPr lang="nb-NO" sz="1100" dirty="0"/>
              <a:t>Sjekk ut: høres dette ut som en god plan?</a:t>
            </a:r>
          </a:p>
          <a:p>
            <a:endParaRPr lang="nb-NO" sz="1100" dirty="0"/>
          </a:p>
          <a:p>
            <a:endParaRPr lang="nb-NO" sz="1100" dirty="0"/>
          </a:p>
          <a:p>
            <a:pPr lvl="1"/>
            <a:r>
              <a:rPr lang="nb-NO" sz="1400" dirty="0"/>
              <a:t>(Evt. individuelle problemstillinger tas i en-til-en samtale med nærmeste leder, eventuelt leder over, med tillitsvalgt om det gjelder tema knyttet til arbeidstidsordninger mv., med verneombud om forhold som angår arbeidsmiljøet. </a:t>
            </a:r>
            <a:br>
              <a:rPr lang="nb-NO" sz="1400" dirty="0"/>
            </a:br>
            <a:endParaRPr lang="nb-NO" sz="1400" dirty="0"/>
          </a:p>
          <a:p>
            <a:pPr lvl="1"/>
            <a:r>
              <a:rPr lang="nb-NO" sz="1400" dirty="0"/>
              <a:t>Ved alvorlige, kritikkverdige forhold henvises det til </a:t>
            </a:r>
            <a:r>
              <a:rPr lang="nb-NO" sz="1400" dirty="0" err="1"/>
              <a:t>Dnks</a:t>
            </a:r>
            <a:r>
              <a:rPr lang="nb-NO" sz="1400" dirty="0"/>
              <a:t> rutiner for varsling).</a:t>
            </a:r>
          </a:p>
          <a:p>
            <a:endParaRPr lang="nb-NO" sz="1100" dirty="0"/>
          </a:p>
          <a:p>
            <a:pPr marL="228581" indent="-228581">
              <a:buAutoNum type="arabicPeriod"/>
            </a:pP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5</a:t>
            </a:fld>
            <a:endParaRPr lang="nb-NO"/>
          </a:p>
        </p:txBody>
      </p:sp>
    </p:spTree>
    <p:extLst>
      <p:ext uri="{BB962C8B-B14F-4D97-AF65-F5344CB8AC3E}">
        <p14:creationId xmlns:p14="http://schemas.microsoft.com/office/powerpoint/2010/main" val="197123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sz="1100" b="1" u="sng" dirty="0"/>
              <a:t>Forslag til gjennomføring </a:t>
            </a:r>
          </a:p>
          <a:p>
            <a:r>
              <a:rPr lang="nb-NO" altLang="nb-NO" sz="1100" dirty="0"/>
              <a:t>To og to summer sammen. </a:t>
            </a:r>
          </a:p>
          <a:p>
            <a:r>
              <a:rPr lang="nb-NO" altLang="nb-NO" sz="1100" dirty="0"/>
              <a:t>Leder/Prosessveileder skriver opp forslagene på en flippover. </a:t>
            </a:r>
          </a:p>
          <a:p>
            <a:r>
              <a:rPr lang="nb-NO" altLang="nb-NO" sz="1100" dirty="0"/>
              <a:t>Leder/Prosessveileder kan også foreslå spilleregler som ikke har kommet frem i gruppen. </a:t>
            </a:r>
          </a:p>
          <a:p>
            <a:r>
              <a:rPr lang="nb-NO" altLang="nb-NO" sz="1100" dirty="0"/>
              <a:t>Ved behov: gå gjennom spillereglene, og utfordre på at de beskrives nærmere. Hva innebærer disse spillereglene for oss i dagens møte? Hvis </a:t>
            </a:r>
            <a:r>
              <a:rPr lang="nb-NO" altLang="nb-NO" sz="1100" dirty="0" err="1"/>
              <a:t>f.eks</a:t>
            </a:r>
            <a:r>
              <a:rPr lang="nb-NO" altLang="nb-NO" sz="1100" dirty="0"/>
              <a:t> respekt er en spilleregel; hva innebærer dette i praksis? Hvordan behandler vi hverandre da?</a:t>
            </a:r>
          </a:p>
          <a:p>
            <a:endParaRPr lang="nb-NO" altLang="nb-NO" sz="1100" dirty="0"/>
          </a:p>
          <a:p>
            <a:r>
              <a:rPr lang="nb-NO" altLang="nb-NO" sz="1100" b="1" dirty="0"/>
              <a:t>Stikkord</a:t>
            </a:r>
          </a:p>
          <a:p>
            <a:r>
              <a:rPr lang="nb-NO" altLang="nb-NO" sz="1100" dirty="0"/>
              <a:t>Ville vel, mulighetsfokus, fokus på det som er viktig for gruppen og det vi kan gjøre noe med, hva kan jeg bidra med og hvordan, dialog, vi lytter til hverandres synspunkter, vi er nysgjerrige og hilser ulikheter velkommen, vi lufter utradisjonelle ideer, alles mening er like mye verdt, vi bruker «parkeringsplass*» for de tema som faller utenfor det gruppen kan gjøre noe med i møtet.</a:t>
            </a:r>
          </a:p>
          <a:p>
            <a:endParaRPr lang="nb-NO" altLang="nb-NO" sz="1100" dirty="0"/>
          </a:p>
          <a:p>
            <a:r>
              <a:rPr lang="nb-NO" altLang="nb-NO" sz="1100" dirty="0"/>
              <a:t>* Parkeringsplass: bruk gjerne en </a:t>
            </a:r>
            <a:r>
              <a:rPr lang="nb-NO" altLang="nb-NO" sz="1100" dirty="0" err="1"/>
              <a:t>flipover</a:t>
            </a:r>
            <a:r>
              <a:rPr lang="nb-NO" altLang="nb-NO" sz="1100" dirty="0"/>
              <a:t> til å notere tema som må følges opp utenfor dette møtet.</a:t>
            </a:r>
          </a:p>
          <a:p>
            <a:endParaRPr lang="nb-NO" altLang="nb-NO" sz="1100" dirty="0"/>
          </a:p>
          <a:p>
            <a:r>
              <a:rPr lang="nb-NO" altLang="nb-NO" sz="1100" b="1" dirty="0"/>
              <a:t>Heng opp spillereglene lett synlig i møterommet</a:t>
            </a:r>
          </a:p>
          <a:p>
            <a:r>
              <a:rPr lang="nb-NO" altLang="nb-NO" sz="1100" dirty="0"/>
              <a:t>Alle kan minne hverandre om spillereglene underveis i møtet. Leder/prosessveilederleder har her særlig et ansvar. </a:t>
            </a:r>
          </a:p>
          <a:p>
            <a:r>
              <a:rPr lang="nb-NO" altLang="nb-NO" sz="1100" dirty="0"/>
              <a:t>Kan også spørre underveis; hvordan går det med spillereglene- holder vi oss til dem?</a:t>
            </a:r>
          </a:p>
          <a:p>
            <a:endParaRPr lang="nb-NO" altLang="nb-NO" sz="1100" dirty="0"/>
          </a:p>
        </p:txBody>
      </p:sp>
      <p:sp>
        <p:nvSpPr>
          <p:cNvPr id="604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1F3908E-F52C-4C1E-BA23-2CCD56DBC235}" type="slidenum">
              <a:rPr lang="nb-NO" altLang="nb-NO" sz="1200"/>
              <a:pPr eaLnBrk="1" hangingPunct="1"/>
              <a:t>6</a:t>
            </a:fld>
            <a:endParaRPr lang="nb-NO" altLang="nb-NO" sz="1200"/>
          </a:p>
        </p:txBody>
      </p:sp>
    </p:spTree>
    <p:extLst>
      <p:ext uri="{BB962C8B-B14F-4D97-AF65-F5344CB8AC3E}">
        <p14:creationId xmlns:p14="http://schemas.microsoft.com/office/powerpoint/2010/main" val="303862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nb-NO" sz="1100" dirty="0"/>
          </a:p>
          <a:p>
            <a:pPr>
              <a:defRPr/>
            </a:pPr>
            <a:r>
              <a:rPr lang="nb-NO" sz="1100" b="1" dirty="0"/>
              <a:t>1. Presentere resultatene </a:t>
            </a:r>
            <a:r>
              <a:rPr lang="nb-NO" sz="1100" dirty="0"/>
              <a:t>(ca. 20-25 minutter)</a:t>
            </a:r>
          </a:p>
          <a:p>
            <a:pPr>
              <a:defRPr/>
            </a:pPr>
            <a:r>
              <a:rPr lang="nb-NO" sz="1100" dirty="0"/>
              <a:t>Resultatene presenteres i plenum, i en powerpointpresentasjon. Hold presentasjonen så nøytral som mulig. Snakk gjerne om høye og lave score, fremfor gode og dårlige. Det er medarbeiderne som har svart, og hva de selv opplever som godt nok eller for svakt for dem selv vil komme frem i dialogen i etterkant. Vær heller nysgjerrig i den påfølgende dialogen på hva som ligger bak scorene.</a:t>
            </a:r>
          </a:p>
          <a:p>
            <a:pPr>
              <a:defRPr/>
            </a:pPr>
            <a:r>
              <a:rPr lang="nb-NO" sz="1100" dirty="0"/>
              <a:t>Unngå også diskusjoner om resultatene her, det kommer etter presentasjonen. Minn på at det ikke finnes noen fasitsvar, men egne opplevelser her og nå som er viktige. Det er gruppens score samlet sett, og ikke hvem som har svart hva som er i fokus. </a:t>
            </a:r>
          </a:p>
          <a:p>
            <a:pPr>
              <a:defRPr/>
            </a:pPr>
            <a:endParaRPr lang="nb-NO" sz="1100" i="1" dirty="0"/>
          </a:p>
        </p:txBody>
      </p:sp>
      <p:sp>
        <p:nvSpPr>
          <p:cNvPr id="604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1F3908E-F52C-4C1E-BA23-2CCD56DBC235}" type="slidenum">
              <a:rPr lang="nb-NO" altLang="nb-NO" sz="1200"/>
              <a:pPr eaLnBrk="1" hangingPunct="1"/>
              <a:t>7</a:t>
            </a:fld>
            <a:endParaRPr lang="nb-NO" altLang="nb-NO" sz="1200"/>
          </a:p>
        </p:txBody>
      </p:sp>
    </p:spTree>
    <p:extLst>
      <p:ext uri="{BB962C8B-B14F-4D97-AF65-F5344CB8AC3E}">
        <p14:creationId xmlns:p14="http://schemas.microsoft.com/office/powerpoint/2010/main" val="1755810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nb-NO" sz="1100" i="1" dirty="0"/>
          </a:p>
          <a:p>
            <a:pPr>
              <a:defRPr/>
            </a:pPr>
            <a:r>
              <a:rPr lang="nb-NO" sz="1100" b="1" dirty="0"/>
              <a:t>2. Diskutere resultatene </a:t>
            </a:r>
            <a:r>
              <a:rPr lang="nb-NO" sz="1100" dirty="0"/>
              <a:t>(ca. 20-25 minutter)</a:t>
            </a:r>
          </a:p>
          <a:p>
            <a:pPr>
              <a:defRPr/>
            </a:pPr>
            <a:r>
              <a:rPr lang="nb-NO" sz="1100" dirty="0"/>
              <a:t>Alle får utdelt presentasjonen/rapporten . </a:t>
            </a:r>
          </a:p>
          <a:p>
            <a:pPr>
              <a:defRPr/>
            </a:pPr>
            <a:endParaRPr lang="nb-NO" sz="1100" dirty="0"/>
          </a:p>
          <a:p>
            <a:pPr>
              <a:defRPr/>
            </a:pPr>
            <a:r>
              <a:rPr lang="nb-NO" sz="1100" dirty="0"/>
              <a:t>Individuelt arbeid (5 min): Hver og en ser på rapporten og reflekterer rundt spørsmålene på foilen. Tanker skrives ned på et ark.  </a:t>
            </a:r>
          </a:p>
          <a:p>
            <a:pPr>
              <a:defRPr/>
            </a:pPr>
            <a:endParaRPr lang="nb-NO" sz="1100" dirty="0"/>
          </a:p>
          <a:p>
            <a:pPr>
              <a:defRPr/>
            </a:pPr>
            <a:r>
              <a:rPr lang="nb-NO" sz="1100" dirty="0"/>
              <a:t>Gruppediskusjon; (ca. 20 min):  Leder/prosessveileder hører hva de enkelte har notert seg. Still oppfølgingsspørsmål. Få litt diskusjon i gruppa. Tankene/svarene/momenter som kommer opp, kan skrives på en flippover, dersom det er ønskelig.</a:t>
            </a:r>
          </a:p>
          <a:p>
            <a:pPr>
              <a:defRPr/>
            </a:pPr>
            <a:endParaRPr lang="nb-NO" sz="1100" dirty="0"/>
          </a:p>
          <a:p>
            <a:pPr>
              <a:defRPr/>
            </a:pPr>
            <a:r>
              <a:rPr lang="nb-NO" sz="1100" dirty="0"/>
              <a:t>Husk å spørre om det er andre områder relatert til vårt arbeidsmiljø som undersøkelsen ikke fanger opp, som bør nevnes</a:t>
            </a:r>
          </a:p>
          <a:p>
            <a:endParaRPr lang="nb-NO" altLang="nb-NO" dirty="0"/>
          </a:p>
        </p:txBody>
      </p:sp>
      <p:sp>
        <p:nvSpPr>
          <p:cNvPr id="6042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889" indent="-285726" eaLnBrk="0" hangingPunct="0">
              <a:defRPr sz="900">
                <a:solidFill>
                  <a:schemeClr val="bg1"/>
                </a:solidFill>
                <a:latin typeface="Arial" panose="020B0604020202020204" pitchFamily="34" charset="0"/>
                <a:ea typeface="ＭＳ Ｐゴシック" panose="020B0600070205080204" pitchFamily="34" charset="-128"/>
              </a:defRPr>
            </a:lvl2pPr>
            <a:lvl3pPr marL="1142907" indent="-228581" eaLnBrk="0" hangingPunct="0">
              <a:defRPr sz="900">
                <a:solidFill>
                  <a:schemeClr val="bg1"/>
                </a:solidFill>
                <a:latin typeface="Arial" panose="020B0604020202020204" pitchFamily="34" charset="0"/>
                <a:ea typeface="ＭＳ Ｐゴシック" panose="020B0600070205080204" pitchFamily="34" charset="-128"/>
              </a:defRPr>
            </a:lvl3pPr>
            <a:lvl4pPr marL="1600070" indent="-228581" eaLnBrk="0" hangingPunct="0">
              <a:defRPr sz="900">
                <a:solidFill>
                  <a:schemeClr val="bg1"/>
                </a:solidFill>
                <a:latin typeface="Arial" panose="020B0604020202020204" pitchFamily="34" charset="0"/>
                <a:ea typeface="ＭＳ Ｐゴシック" panose="020B0600070205080204" pitchFamily="34" charset="-128"/>
              </a:defRPr>
            </a:lvl4pPr>
            <a:lvl5pPr marL="2057232" indent="-228581" eaLnBrk="0" hangingPunct="0">
              <a:defRPr sz="900">
                <a:solidFill>
                  <a:schemeClr val="bg1"/>
                </a:solidFill>
                <a:latin typeface="Arial" panose="020B0604020202020204" pitchFamily="34" charset="0"/>
                <a:ea typeface="ＭＳ Ｐゴシック" panose="020B0600070205080204" pitchFamily="34" charset="-128"/>
              </a:defRPr>
            </a:lvl5pPr>
            <a:lvl6pPr marL="2514395"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559"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8722"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5884" indent="-228581"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51F3908E-F52C-4C1E-BA23-2CCD56DBC235}" type="slidenum">
              <a:rPr lang="nb-NO" altLang="nb-NO" sz="1200"/>
              <a:pPr eaLnBrk="1" hangingPunct="1"/>
              <a:t>8</a:t>
            </a:fld>
            <a:endParaRPr lang="nb-NO" altLang="nb-NO" sz="1200"/>
          </a:p>
        </p:txBody>
      </p:sp>
    </p:spTree>
    <p:extLst>
      <p:ext uri="{BB962C8B-B14F-4D97-AF65-F5344CB8AC3E}">
        <p14:creationId xmlns:p14="http://schemas.microsoft.com/office/powerpoint/2010/main" val="258698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u="sng" dirty="0"/>
              <a:t>Forslag til gjennomføring </a:t>
            </a:r>
            <a:r>
              <a:rPr lang="nb-NO" altLang="nb-NO" sz="1100" dirty="0"/>
              <a:t>(</a:t>
            </a:r>
            <a:r>
              <a:rPr lang="nb-NO" altLang="nb-NO" sz="1100" dirty="0" err="1"/>
              <a:t>ca</a:t>
            </a:r>
            <a:r>
              <a:rPr lang="nb-NO" altLang="nb-NO" sz="1100" dirty="0"/>
              <a:t> 40-50 minutter)</a:t>
            </a:r>
            <a:endParaRPr lang="nb-NO" altLang="nb-NO" sz="1100" u="sng" dirty="0"/>
          </a:p>
          <a:p>
            <a:r>
              <a:rPr lang="nb-NO" altLang="nb-NO" sz="1100" dirty="0"/>
              <a:t>Medarbeiderne deles inn i grupper på 3-6 personer (avhengig av antall deltakere i møtet).</a:t>
            </a:r>
          </a:p>
          <a:p>
            <a:endParaRPr lang="nb-NO" altLang="nb-NO" sz="1100" dirty="0"/>
          </a:p>
          <a:p>
            <a:r>
              <a:rPr lang="nb-NO" altLang="nb-NO" sz="1100" b="1" dirty="0"/>
              <a:t>Definere fokusområder </a:t>
            </a:r>
            <a:r>
              <a:rPr lang="nb-NO" altLang="nb-NO" sz="1100" dirty="0"/>
              <a:t>(</a:t>
            </a:r>
            <a:r>
              <a:rPr lang="nb-NO" altLang="nb-NO" sz="1100" dirty="0" err="1"/>
              <a:t>ca</a:t>
            </a:r>
            <a:r>
              <a:rPr lang="nb-NO" altLang="nb-NO" sz="1100" dirty="0"/>
              <a:t> 20 minutter)</a:t>
            </a:r>
          </a:p>
          <a:p>
            <a:r>
              <a:rPr lang="nb-NO" altLang="nb-NO" sz="1100" dirty="0"/>
              <a:t>Ta utgangspunkt i resultatene fra rapporten, og eventuelt andre områder som er viktige. Bruk gjerne noen minutter til å tenke individuelt før gruppen noterer sine forslag.</a:t>
            </a:r>
          </a:p>
          <a:p>
            <a:r>
              <a:rPr lang="nb-NO" altLang="nb-NO" sz="1100" dirty="0"/>
              <a:t>Hver gruppe noterer på grønne (bevaring) og rød/rosa (forbedring) lapper forslag til inntil 3 bevaringsområder og 3 forbedringsområder som de mener er viktige. </a:t>
            </a:r>
          </a:p>
          <a:p>
            <a:r>
              <a:rPr lang="nb-NO" altLang="nb-NO" sz="1100" dirty="0"/>
              <a:t>Hjelpetekst til bevaringsområder: «Det er flott at……»</a:t>
            </a:r>
          </a:p>
          <a:p>
            <a:r>
              <a:rPr lang="nb-NO" altLang="nb-NO" sz="1100" dirty="0"/>
              <a:t>Hjelpetekst til forbedringsområder: «Det ville være flott hvis….» Tenk gjennom: hvordan er ønskesituasjonen på dette området? </a:t>
            </a:r>
          </a:p>
          <a:p>
            <a:endParaRPr lang="nb-NO" altLang="nb-NO" sz="1100" dirty="0"/>
          </a:p>
          <a:p>
            <a:r>
              <a:rPr lang="nb-NO" altLang="nb-NO" sz="1100" b="1" dirty="0"/>
              <a:t>Presentasjon</a:t>
            </a:r>
            <a:r>
              <a:rPr lang="nb-NO" altLang="nb-NO" sz="1100" dirty="0"/>
              <a:t> (</a:t>
            </a:r>
            <a:r>
              <a:rPr lang="nb-NO" altLang="nb-NO" sz="1100" dirty="0" err="1"/>
              <a:t>ca</a:t>
            </a:r>
            <a:r>
              <a:rPr lang="nb-NO" altLang="nb-NO" sz="1100" dirty="0"/>
              <a:t> 15 minutter)</a:t>
            </a:r>
          </a:p>
          <a:p>
            <a:r>
              <a:rPr lang="nb-NO" altLang="nb-NO" sz="1100" dirty="0"/>
              <a:t>Gruppene presenterer og henger opp sine lapper i plenum. Deretter sorteres lappene, og de som omhandler samme tema samles. Vurdere om forslagene «er noe vi kan gjøre noe med og som angår «alle».  Tema som evt. må håndteres utenfor gruppen/i andre fora settes på «parkeringsplassen». </a:t>
            </a:r>
          </a:p>
          <a:p>
            <a:endParaRPr lang="nb-NO" altLang="nb-NO" sz="1100" dirty="0"/>
          </a:p>
          <a:p>
            <a:r>
              <a:rPr lang="nb-NO" altLang="nb-NO" sz="1100" b="1" dirty="0"/>
              <a:t>Prioritering </a:t>
            </a:r>
            <a:r>
              <a:rPr lang="nb-NO" altLang="nb-NO" sz="1100" dirty="0"/>
              <a:t>(</a:t>
            </a:r>
            <a:r>
              <a:rPr lang="nb-NO" altLang="nb-NO" sz="1100" dirty="0" err="1"/>
              <a:t>ca</a:t>
            </a:r>
            <a:r>
              <a:rPr lang="nb-NO" altLang="nb-NO" sz="1100" dirty="0"/>
              <a:t> 10 minutter)</a:t>
            </a:r>
          </a:p>
          <a:p>
            <a:r>
              <a:rPr lang="nb-NO" altLang="nb-NO" sz="1100" dirty="0"/>
              <a:t>Dersom det er mange forslag, bes hver enkelt prioritere 1-2 bevaringsområder og forbedringsområder. Hvert prioritert område får en stemme. </a:t>
            </a:r>
          </a:p>
          <a:p>
            <a:r>
              <a:rPr lang="nb-NO" altLang="nb-NO" sz="1100" dirty="0"/>
              <a:t>Hvilke 1-2 bevaringsområder og forbedringsområder får flest stemmer? Få aksept for at alle i gruppen vil forplikte seg til å jobbe videre med disse. </a:t>
            </a:r>
          </a:p>
          <a:p>
            <a:r>
              <a:rPr lang="nb-NO" altLang="nb-NO" sz="1100" dirty="0"/>
              <a:t>En  måte å strukturere prioriteringen på er å nummerere alle bevarings- og forbedringsområdene – og be hver enkelt si nummeret på det/de områdene vedkommende mener er viktigst.</a:t>
            </a:r>
          </a:p>
          <a:p>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539CA5A6-6F89-47DF-BA93-997314596F96}" type="slidenum">
              <a:rPr lang="nb-NO" smtClean="0"/>
              <a:t>9</a:t>
            </a:fld>
            <a:endParaRPr lang="nb-NO"/>
          </a:p>
        </p:txBody>
      </p:sp>
    </p:spTree>
    <p:extLst>
      <p:ext uri="{BB962C8B-B14F-4D97-AF65-F5344CB8AC3E}">
        <p14:creationId xmlns:p14="http://schemas.microsoft.com/office/powerpoint/2010/main" val="2819739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85849D49-1CE8-472E-AA42-04A6891529D5}" type="datetimeFigureOut">
              <a:rPr lang="nb-NO" smtClean="0"/>
              <a:t>16.11.2021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91644B54-4573-4F69-8877-ADA59901E969}" type="slidenum">
              <a:rPr lang="nb-NO" smtClean="0"/>
              <a:t>‹#›</a:t>
            </a:fld>
            <a:endParaRPr lang="nb-NO"/>
          </a:p>
        </p:txBody>
      </p:sp>
      <p:pic>
        <p:nvPicPr>
          <p:cNvPr id="19" name="Bilde 18">
            <a:extLst>
              <a:ext uri="{FF2B5EF4-FFF2-40B4-BE49-F238E27FC236}">
                <a16:creationId xmlns:a16="http://schemas.microsoft.com/office/drawing/2014/main" id="{6E8E34C0-0B68-EA43-A91F-06154E398FB8}"/>
              </a:ext>
            </a:extLst>
          </p:cNvPr>
          <p:cNvPicPr>
            <a:picLocks noChangeAspect="1"/>
          </p:cNvPicPr>
          <p:nvPr/>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174700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35421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0" name="Bilde 9">
            <a:extLst>
              <a:ext uri="{FF2B5EF4-FFF2-40B4-BE49-F238E27FC236}">
                <a16:creationId xmlns:a16="http://schemas.microsoft.com/office/drawing/2014/main" id="{370FB8C5-4E46-0144-92C5-637BD509B61A}"/>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97879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0" name="Bilde 9">
            <a:extLst>
              <a:ext uri="{FF2B5EF4-FFF2-40B4-BE49-F238E27FC236}">
                <a16:creationId xmlns:a16="http://schemas.microsoft.com/office/drawing/2014/main" id="{52F79A17-B5DF-8C4E-84DB-E96DE20FF6B6}"/>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21079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4581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285578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86166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3572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91644B54-4573-4F69-8877-ADA59901E969}" type="slidenum">
              <a:rPr lang="nb-NO" smtClean="0"/>
              <a:t>‹#›</a:t>
            </a:fld>
            <a:endParaRPr lang="nb-NO"/>
          </a:p>
        </p:txBody>
      </p:sp>
      <p:pic>
        <p:nvPicPr>
          <p:cNvPr id="9" name="Bilde 8">
            <a:extLst>
              <a:ext uri="{FF2B5EF4-FFF2-40B4-BE49-F238E27FC236}">
                <a16:creationId xmlns:a16="http://schemas.microsoft.com/office/drawing/2014/main" id="{D3C36917-9AB3-434C-B2ED-754219CA730E}"/>
              </a:ext>
            </a:extLst>
          </p:cNvPr>
          <p:cNvPicPr>
            <a:picLocks noChangeAspect="1"/>
          </p:cNvPicPr>
          <p:nvPr/>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903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5541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22049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4AFB86AD-8F62-3B47-B902-D3A1DE88A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5387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111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9917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382676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101173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88768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12261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91644B54-4573-4F69-8877-ADA59901E969}" type="slidenum">
              <a:rPr lang="nb-NO" smtClean="0"/>
              <a:t>‹#›</a:t>
            </a:fld>
            <a:endParaRPr lang="nb-NO"/>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326265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9" name="Bilde 8">
            <a:extLst>
              <a:ext uri="{FF2B5EF4-FFF2-40B4-BE49-F238E27FC236}">
                <a16:creationId xmlns:a16="http://schemas.microsoft.com/office/drawing/2014/main" id="{773C8BD8-1C69-B94C-9C7A-D01537BABA67}"/>
              </a:ext>
            </a:extLst>
          </p:cNvPr>
          <p:cNvPicPr>
            <a:picLocks noChangeAspect="1"/>
          </p:cNvPicPr>
          <p:nvPr/>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19124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409642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7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pic>
        <p:nvPicPr>
          <p:cNvPr id="15" name="Bilde 14">
            <a:extLst>
              <a:ext uri="{FF2B5EF4-FFF2-40B4-BE49-F238E27FC236}">
                <a16:creationId xmlns:a16="http://schemas.microsoft.com/office/drawing/2014/main" id="{D13F7309-045F-E94D-9CF4-3CD524E6AA7E}"/>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14013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1448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94965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28871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2274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83563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501AD-0F33-40B4-B4DA-0485A7ACF48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F732EE44-A43B-413A-8D46-19580F30B9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7A6833D-40D9-4626-B7A5-7FAD6F9AFEB8}"/>
              </a:ext>
            </a:extLst>
          </p:cNvPr>
          <p:cNvSpPr>
            <a:spLocks noGrp="1"/>
          </p:cNvSpPr>
          <p:nvPr>
            <p:ph type="dt" sz="half" idx="10"/>
          </p:nvPr>
        </p:nvSpPr>
        <p:spPr/>
        <p:txBody>
          <a:body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33D9DC59-793B-4636-9371-3986709A427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DD2641-9949-4164-A2BC-3A1E68C9FEC2}"/>
              </a:ext>
            </a:extLst>
          </p:cNvPr>
          <p:cNvSpPr>
            <a:spLocks noGrp="1"/>
          </p:cNvSpPr>
          <p:nvPr>
            <p:ph type="sldNum" sz="quarter" idx="12"/>
          </p:nvPr>
        </p:nvSpPr>
        <p:spPr/>
        <p:txBody>
          <a:bodyPr/>
          <a:lstStyle/>
          <a:p>
            <a:fld id="{91644B54-4573-4F69-8877-ADA59901E969}" type="slidenum">
              <a:rPr lang="nb-NO" smtClean="0"/>
              <a:t>‹#›</a:t>
            </a:fld>
            <a:endParaRPr lang="nb-NO"/>
          </a:p>
        </p:txBody>
      </p:sp>
    </p:spTree>
    <p:extLst>
      <p:ext uri="{BB962C8B-B14F-4D97-AF65-F5344CB8AC3E}">
        <p14:creationId xmlns:p14="http://schemas.microsoft.com/office/powerpoint/2010/main" val="4541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pic>
        <p:nvPicPr>
          <p:cNvPr id="15" name="Bilde 14">
            <a:extLst>
              <a:ext uri="{FF2B5EF4-FFF2-40B4-BE49-F238E27FC236}">
                <a16:creationId xmlns:a16="http://schemas.microsoft.com/office/drawing/2014/main" id="{6010F5F7-7450-E841-9579-58F69AF09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3335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91644B54-4573-4F69-8877-ADA59901E969}" type="slidenum">
              <a:rPr lang="nb-NO" smtClean="0"/>
              <a:t>‹#›</a:t>
            </a:fld>
            <a:endParaRPr lang="nb-NO"/>
          </a:p>
        </p:txBody>
      </p:sp>
      <p:pic>
        <p:nvPicPr>
          <p:cNvPr id="18" name="Bilde 17">
            <a:extLst>
              <a:ext uri="{FF2B5EF4-FFF2-40B4-BE49-F238E27FC236}">
                <a16:creationId xmlns:a16="http://schemas.microsoft.com/office/drawing/2014/main" id="{9DA3D8BF-A151-3548-AE95-2BC2EFE2BCCB}"/>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6849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43615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2" name="Bilde 11">
            <a:extLst>
              <a:ext uri="{FF2B5EF4-FFF2-40B4-BE49-F238E27FC236}">
                <a16:creationId xmlns:a16="http://schemas.microsoft.com/office/drawing/2014/main" id="{90C3DA65-107B-F341-8FB9-ECB05EB2D78B}"/>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6652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2" name="Bilde 11">
            <a:extLst>
              <a:ext uri="{FF2B5EF4-FFF2-40B4-BE49-F238E27FC236}">
                <a16:creationId xmlns:a16="http://schemas.microsoft.com/office/drawing/2014/main" id="{4A80ACD1-D8B9-7445-943A-E7FA7384731C}"/>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67090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91644B54-4573-4F69-8877-ADA59901E969}" type="slidenum">
              <a:rPr lang="nb-NO" smtClean="0"/>
              <a:t>‹#›</a:t>
            </a:fld>
            <a:endParaRPr lang="nb-NO"/>
          </a:p>
        </p:txBody>
      </p:sp>
      <p:pic>
        <p:nvPicPr>
          <p:cNvPr id="12" name="Bilde 11">
            <a:extLst>
              <a:ext uri="{FF2B5EF4-FFF2-40B4-BE49-F238E27FC236}">
                <a16:creationId xmlns:a16="http://schemas.microsoft.com/office/drawing/2014/main" id="{06465D10-5B34-C44E-ACE2-FB1EDC81E34A}"/>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8339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85849D49-1CE8-472E-AA42-04A6891529D5}" type="datetimeFigureOut">
              <a:rPr lang="nb-NO" smtClean="0"/>
              <a:t>16.11.2021</a:t>
            </a:fld>
            <a:endParaRPr lang="nb-NO"/>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91644B54-4573-4F69-8877-ADA59901E969}" type="slidenum">
              <a:rPr lang="nb-NO" smtClean="0"/>
              <a:t>‹#›</a:t>
            </a:fld>
            <a:endParaRPr lang="nb-NO"/>
          </a:p>
        </p:txBody>
      </p:sp>
      <p:pic>
        <p:nvPicPr>
          <p:cNvPr id="15" name="Bilde 14">
            <a:extLst>
              <a:ext uri="{FF2B5EF4-FFF2-40B4-BE49-F238E27FC236}">
                <a16:creationId xmlns:a16="http://schemas.microsoft.com/office/drawing/2014/main" id="{609C2D23-5413-0C4E-90E8-570584B1AF6C}"/>
              </a:ext>
            </a:extLst>
          </p:cNvPr>
          <p:cNvPicPr>
            <a:picLocks noChangeAspect="1"/>
          </p:cNvPicPr>
          <p:nvPr/>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862920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36B0136-0989-4D03-BC56-AAB5E8CA1A89}"/>
              </a:ext>
            </a:extLst>
          </p:cNvPr>
          <p:cNvSpPr>
            <a:spLocks noGrp="1"/>
          </p:cNvSpPr>
          <p:nvPr>
            <p:ph type="ctrTitle"/>
          </p:nvPr>
        </p:nvSpPr>
        <p:spPr>
          <a:xfrm>
            <a:off x="809083" y="4147039"/>
            <a:ext cx="10944224" cy="883642"/>
          </a:xfrm>
        </p:spPr>
        <p:txBody>
          <a:bodyPr/>
          <a:lstStyle/>
          <a:p>
            <a:r>
              <a:rPr lang="nb-NO" dirty="0"/>
              <a:t>Veiledende mal for tilbakemeldings- og </a:t>
            </a:r>
            <a:r>
              <a:rPr lang="nb-NO" dirty="0" err="1"/>
              <a:t>tiltaksmoter</a:t>
            </a:r>
            <a:r>
              <a:rPr lang="nb-NO" dirty="0"/>
              <a:t> </a:t>
            </a:r>
          </a:p>
        </p:txBody>
      </p:sp>
    </p:spTree>
    <p:extLst>
      <p:ext uri="{BB962C8B-B14F-4D97-AF65-F5344CB8AC3E}">
        <p14:creationId xmlns:p14="http://schemas.microsoft.com/office/powerpoint/2010/main" val="268031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5. Utarbeide forpliktende tiltak</a:t>
            </a:r>
          </a:p>
        </p:txBody>
      </p:sp>
      <p:sp>
        <p:nvSpPr>
          <p:cNvPr id="3" name="Plassholder for innhold 2"/>
          <p:cNvSpPr>
            <a:spLocks noGrp="1"/>
          </p:cNvSpPr>
          <p:nvPr>
            <p:ph idx="1"/>
          </p:nvPr>
        </p:nvSpPr>
        <p:spPr/>
        <p:txBody>
          <a:bodyPr/>
          <a:lstStyle/>
          <a:p>
            <a:pPr>
              <a:buFont typeface="Wingdings" panose="05000000000000000000" pitchFamily="2" charset="2"/>
              <a:buChar char="§"/>
              <a:defRPr/>
            </a:pPr>
            <a:r>
              <a:rPr lang="nb-NO" sz="2400" dirty="0"/>
              <a:t>Hvilke konkrete handlinger/tiltak kan bringe oss til ønsket situasjon?</a:t>
            </a:r>
          </a:p>
          <a:p>
            <a:pPr marL="3175" indent="0">
              <a:buNone/>
              <a:defRPr/>
            </a:pPr>
            <a:endParaRPr lang="nb-NO" sz="2400" dirty="0"/>
          </a:p>
          <a:p>
            <a:pPr lvl="2">
              <a:buFont typeface="Wingdings" panose="05000000000000000000" pitchFamily="2" charset="2"/>
              <a:buChar char="§"/>
              <a:defRPr/>
            </a:pPr>
            <a:r>
              <a:rPr lang="nb-NO" sz="2400" dirty="0"/>
              <a:t>Ansvarlig</a:t>
            </a:r>
          </a:p>
          <a:p>
            <a:pPr lvl="2">
              <a:buFont typeface="Wingdings" panose="05000000000000000000" pitchFamily="2" charset="2"/>
              <a:buChar char="§"/>
              <a:defRPr/>
            </a:pPr>
            <a:endParaRPr lang="nb-NO" sz="2400" dirty="0"/>
          </a:p>
          <a:p>
            <a:pPr lvl="2">
              <a:buFont typeface="Wingdings" panose="05000000000000000000" pitchFamily="2" charset="2"/>
              <a:buChar char="§"/>
              <a:defRPr/>
            </a:pPr>
            <a:r>
              <a:rPr lang="nb-NO" sz="2400" dirty="0"/>
              <a:t>Tidsfrist</a:t>
            </a:r>
          </a:p>
          <a:p>
            <a:endParaRPr lang="nb-NO" dirty="0"/>
          </a:p>
        </p:txBody>
      </p:sp>
      <p:sp>
        <p:nvSpPr>
          <p:cNvPr id="4" name="Plassholder for bunntekst 3"/>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p>
            <a:fld id="{B0C8BA5C-F18D-4F44-83AF-15E80F06FDDC}" type="slidenum">
              <a:rPr lang="nb-NO" smtClean="0"/>
              <a:t>10</a:t>
            </a:fld>
            <a:endParaRPr lang="nb-NO"/>
          </a:p>
        </p:txBody>
      </p:sp>
    </p:spTree>
    <p:extLst>
      <p:ext uri="{BB962C8B-B14F-4D97-AF65-F5344CB8AC3E}">
        <p14:creationId xmlns:p14="http://schemas.microsoft.com/office/powerpoint/2010/main" val="320109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3"/>
          <p:cNvSpPr>
            <a:spLocks noGrp="1" noChangeArrowheads="1"/>
          </p:cNvSpPr>
          <p:nvPr>
            <p:ph type="title"/>
          </p:nvPr>
        </p:nvSpPr>
        <p:spPr>
          <a:xfrm>
            <a:off x="889843" y="653702"/>
            <a:ext cx="8104868" cy="467511"/>
          </a:xfrm>
        </p:spPr>
        <p:txBody>
          <a:bodyPr>
            <a:normAutofit fontScale="90000"/>
          </a:bodyPr>
          <a:lstStyle/>
          <a:p>
            <a:pPr>
              <a:defRPr/>
            </a:pPr>
            <a:r>
              <a:rPr lang="nb-NO" dirty="0"/>
              <a:t>Tiltaksplan for bevaringsområde</a:t>
            </a:r>
            <a:br>
              <a:rPr lang="nb-NO" dirty="0"/>
            </a:br>
            <a:r>
              <a:rPr lang="nb-NO" dirty="0"/>
              <a:t>Enhet/avdeling /seksjon: </a:t>
            </a:r>
          </a:p>
        </p:txBody>
      </p:sp>
      <p:sp>
        <p:nvSpPr>
          <p:cNvPr id="2" name="Plassholder for bunntekst 1"/>
          <p:cNvSpPr>
            <a:spLocks noGrp="1"/>
          </p:cNvSpPr>
          <p:nvPr>
            <p:ph type="ftr" sz="quarter" idx="11"/>
          </p:nvPr>
        </p:nvSpPr>
        <p:spPr/>
        <p:txBody>
          <a:bodyPr/>
          <a:lstStyle/>
          <a:p>
            <a:pPr>
              <a:defRPr/>
            </a:pPr>
            <a:r>
              <a:rPr lang="nb-NO"/>
              <a:t>.</a:t>
            </a:r>
          </a:p>
        </p:txBody>
      </p:sp>
      <p:sp>
        <p:nvSpPr>
          <p:cNvPr id="3" name="Plassholder for lysbildenummer 2"/>
          <p:cNvSpPr>
            <a:spLocks noGrp="1"/>
          </p:cNvSpPr>
          <p:nvPr>
            <p:ph type="sldNum" sz="quarter" idx="12"/>
          </p:nvPr>
        </p:nvSpPr>
        <p:spPr/>
        <p:txBody>
          <a:bodyPr/>
          <a:lstStyle/>
          <a:p>
            <a:fld id="{794B16B6-FCA7-4D82-AA26-93F5DFF8EC70}" type="slidenum">
              <a:rPr lang="nb-NO" altLang="nb-NO" smtClean="0"/>
              <a:pPr/>
              <a:t>11</a:t>
            </a:fld>
            <a:endParaRPr lang="nb-NO" altLang="nb-NO"/>
          </a:p>
        </p:txBody>
      </p:sp>
      <p:pic>
        <p:nvPicPr>
          <p:cNvPr id="8" name="Bilde 7">
            <a:extLst>
              <a:ext uri="{FF2B5EF4-FFF2-40B4-BE49-F238E27FC236}">
                <a16:creationId xmlns:a16="http://schemas.microsoft.com/office/drawing/2014/main" id="{145B3DB7-487F-4203-B665-2D596BE8493E}"/>
              </a:ext>
            </a:extLst>
          </p:cNvPr>
          <p:cNvPicPr>
            <a:picLocks noChangeAspect="1"/>
          </p:cNvPicPr>
          <p:nvPr/>
        </p:nvPicPr>
        <p:blipFill>
          <a:blip r:embed="rId3"/>
          <a:stretch>
            <a:fillRect/>
          </a:stretch>
        </p:blipFill>
        <p:spPr>
          <a:xfrm>
            <a:off x="1293224" y="1195407"/>
            <a:ext cx="8660674" cy="5662593"/>
          </a:xfrm>
          <a:prstGeom prst="rect">
            <a:avLst/>
          </a:prstGeom>
        </p:spPr>
      </p:pic>
    </p:spTree>
    <p:extLst>
      <p:ext uri="{BB962C8B-B14F-4D97-AF65-F5344CB8AC3E}">
        <p14:creationId xmlns:p14="http://schemas.microsoft.com/office/powerpoint/2010/main" val="29191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3"/>
          <p:cNvSpPr>
            <a:spLocks noGrp="1" noChangeArrowheads="1"/>
          </p:cNvSpPr>
          <p:nvPr>
            <p:ph type="title"/>
          </p:nvPr>
        </p:nvSpPr>
        <p:spPr>
          <a:xfrm>
            <a:off x="457200" y="574767"/>
            <a:ext cx="10647324" cy="776794"/>
          </a:xfrm>
        </p:spPr>
        <p:txBody>
          <a:bodyPr>
            <a:normAutofit fontScale="90000"/>
          </a:bodyPr>
          <a:lstStyle/>
          <a:p>
            <a:pPr>
              <a:defRPr/>
            </a:pPr>
            <a:r>
              <a:rPr lang="nb-NO" dirty="0"/>
              <a:t>Tiltaksplan for forbedringsområde</a:t>
            </a:r>
            <a:br>
              <a:rPr lang="nb-NO" dirty="0"/>
            </a:br>
            <a:r>
              <a:rPr lang="nb-NO" dirty="0"/>
              <a:t>Enhet/avdeling/seksjon: </a:t>
            </a:r>
          </a:p>
        </p:txBody>
      </p:sp>
      <p:sp>
        <p:nvSpPr>
          <p:cNvPr id="2" name="Plassholder for bunntekst 1"/>
          <p:cNvSpPr>
            <a:spLocks noGrp="1"/>
          </p:cNvSpPr>
          <p:nvPr>
            <p:ph type="ftr" sz="quarter" idx="11"/>
          </p:nvPr>
        </p:nvSpPr>
        <p:spPr/>
        <p:txBody>
          <a:bodyPr/>
          <a:lstStyle/>
          <a:p>
            <a:pPr>
              <a:defRPr/>
            </a:pPr>
            <a:r>
              <a:rPr lang="nb-NO"/>
              <a:t>.</a:t>
            </a:r>
          </a:p>
        </p:txBody>
      </p:sp>
      <p:sp>
        <p:nvSpPr>
          <p:cNvPr id="3" name="Plassholder for lysbildenummer 2"/>
          <p:cNvSpPr>
            <a:spLocks noGrp="1"/>
          </p:cNvSpPr>
          <p:nvPr>
            <p:ph type="sldNum" sz="quarter" idx="12"/>
          </p:nvPr>
        </p:nvSpPr>
        <p:spPr/>
        <p:txBody>
          <a:bodyPr/>
          <a:lstStyle/>
          <a:p>
            <a:fld id="{794B16B6-FCA7-4D82-AA26-93F5DFF8EC70}" type="slidenum">
              <a:rPr lang="nb-NO" altLang="nb-NO" smtClean="0"/>
              <a:pPr/>
              <a:t>12</a:t>
            </a:fld>
            <a:endParaRPr lang="nb-NO" altLang="nb-NO"/>
          </a:p>
        </p:txBody>
      </p:sp>
      <p:pic>
        <p:nvPicPr>
          <p:cNvPr id="6" name="Bilde 5">
            <a:extLst>
              <a:ext uri="{FF2B5EF4-FFF2-40B4-BE49-F238E27FC236}">
                <a16:creationId xmlns:a16="http://schemas.microsoft.com/office/drawing/2014/main" id="{B9AD2332-9A77-4D13-9CAB-08D53B430B63}"/>
              </a:ext>
            </a:extLst>
          </p:cNvPr>
          <p:cNvPicPr>
            <a:picLocks noChangeAspect="1"/>
          </p:cNvPicPr>
          <p:nvPr/>
        </p:nvPicPr>
        <p:blipFill>
          <a:blip r:embed="rId3"/>
          <a:stretch>
            <a:fillRect/>
          </a:stretch>
        </p:blipFill>
        <p:spPr>
          <a:xfrm>
            <a:off x="1577241" y="1528354"/>
            <a:ext cx="7110713" cy="4754879"/>
          </a:xfrm>
          <a:prstGeom prst="rect">
            <a:avLst/>
          </a:prstGeom>
        </p:spPr>
      </p:pic>
    </p:spTree>
    <p:extLst>
      <p:ext uri="{BB962C8B-B14F-4D97-AF65-F5344CB8AC3E}">
        <p14:creationId xmlns:p14="http://schemas.microsoft.com/office/powerpoint/2010/main" val="244437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tel 1"/>
          <p:cNvSpPr>
            <a:spLocks noGrp="1"/>
          </p:cNvSpPr>
          <p:nvPr>
            <p:ph type="title"/>
          </p:nvPr>
        </p:nvSpPr>
        <p:spPr/>
        <p:txBody>
          <a:bodyPr/>
          <a:lstStyle/>
          <a:p>
            <a:pPr eaLnBrk="1" hangingPunct="1"/>
            <a:r>
              <a:rPr lang="nb-NO" altLang="nb-NO"/>
              <a:t>Videre oppfølging</a:t>
            </a:r>
          </a:p>
        </p:txBody>
      </p:sp>
      <p:sp>
        <p:nvSpPr>
          <p:cNvPr id="51203" name="Plassholder for innhold 2"/>
          <p:cNvSpPr>
            <a:spLocks noGrp="1"/>
          </p:cNvSpPr>
          <p:nvPr>
            <p:ph idx="1"/>
          </p:nvPr>
        </p:nvSpPr>
        <p:spPr/>
        <p:txBody>
          <a:bodyPr>
            <a:normAutofit/>
          </a:bodyPr>
          <a:lstStyle/>
          <a:p>
            <a:pPr eaLnBrk="1" hangingPunct="1"/>
            <a:endParaRPr lang="nb-NO" altLang="nb-NO" dirty="0"/>
          </a:p>
          <a:p>
            <a:pPr eaLnBrk="1" hangingPunct="1"/>
            <a:r>
              <a:rPr lang="nb-NO" altLang="nb-NO" dirty="0"/>
              <a:t>Hvordan skal vi følge opp tiltaksplanen videre?</a:t>
            </a:r>
            <a:br>
              <a:rPr lang="nb-NO" altLang="nb-NO" dirty="0"/>
            </a:br>
            <a:endParaRPr lang="nb-NO" altLang="nb-NO" dirty="0"/>
          </a:p>
          <a:p>
            <a:pPr eaLnBrk="1" hangingPunct="1"/>
            <a:r>
              <a:rPr lang="nb-NO" altLang="nb-NO" dirty="0"/>
              <a:t>Hva kan </a:t>
            </a:r>
            <a:r>
              <a:rPr lang="nb-NO" altLang="nb-NO" b="1" dirty="0"/>
              <a:t>jeg</a:t>
            </a:r>
            <a:r>
              <a:rPr lang="nb-NO" altLang="nb-NO" dirty="0"/>
              <a:t> som individ gjøre for å bidra til å skape det arbeidsmiljøet vi ønsker å ha </a:t>
            </a:r>
          </a:p>
          <a:p>
            <a:pPr eaLnBrk="1" hangingPunct="1"/>
            <a:endParaRPr lang="nb-NO" altLang="nb-NO" dirty="0"/>
          </a:p>
        </p:txBody>
      </p:sp>
      <p:sp>
        <p:nvSpPr>
          <p:cNvPr id="2" name="Plassholder for bunntekst 1"/>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C68EF0CC-C740-4AB1-949A-AF3790F22FC6}" type="slidenum">
              <a:rPr lang="en-US" altLang="nb-NO" sz="1000">
                <a:solidFill>
                  <a:srgbClr val="FFFFFF"/>
                </a:solidFill>
                <a:latin typeface="Franklin Gothic Book" panose="020B0503020102020204" pitchFamily="34" charset="0"/>
              </a:rPr>
              <a:pPr eaLnBrk="1" hangingPunct="1"/>
              <a:t>13</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59306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36486" y="1340769"/>
            <a:ext cx="8104868" cy="467511"/>
          </a:xfrm>
        </p:spPr>
        <p:txBody>
          <a:bodyPr/>
          <a:lstStyle/>
          <a:p>
            <a:r>
              <a:rPr lang="nb-NO" dirty="0"/>
              <a:t> </a:t>
            </a:r>
          </a:p>
        </p:txBody>
      </p:sp>
      <p:sp>
        <p:nvSpPr>
          <p:cNvPr id="8" name="Text Placeholder 7"/>
          <p:cNvSpPr>
            <a:spLocks noGrp="1"/>
          </p:cNvSpPr>
          <p:nvPr>
            <p:ph type="body" sz="quarter" idx="4294967295"/>
          </p:nvPr>
        </p:nvSpPr>
        <p:spPr>
          <a:xfrm>
            <a:off x="1030647" y="1202531"/>
            <a:ext cx="7717135" cy="1484313"/>
          </a:xfrm>
        </p:spPr>
        <p:txBody>
          <a:bodyPr>
            <a:normAutofit fontScale="92500" lnSpcReduction="10000"/>
          </a:bodyPr>
          <a:lstStyle/>
          <a:p>
            <a:pPr marL="0" indent="0" algn="ctr">
              <a:buNone/>
            </a:pPr>
            <a:endParaRPr lang="nb-NO" b="1" dirty="0">
              <a:solidFill>
                <a:srgbClr val="FFFF00"/>
              </a:solidFill>
              <a:effectLst>
                <a:outerShdw blurRad="38100" dist="38100" dir="2700000" algn="tl">
                  <a:srgbClr val="000000">
                    <a:alpha val="43137"/>
                  </a:srgbClr>
                </a:outerShdw>
              </a:effectLst>
            </a:endParaRPr>
          </a:p>
          <a:p>
            <a:pPr marL="0" indent="0" algn="ctr">
              <a:buNone/>
            </a:pPr>
            <a:r>
              <a:rPr lang="nb-NO" b="1" dirty="0">
                <a:solidFill>
                  <a:schemeClr val="tx2"/>
                </a:solidFill>
                <a:effectLst>
                  <a:outerShdw blurRad="38100" dist="38100" dir="2700000" algn="tl">
                    <a:srgbClr val="000000">
                      <a:alpha val="43137"/>
                    </a:srgbClr>
                  </a:outerShdw>
                </a:effectLst>
              </a:rPr>
              <a:t>Takk for ditt bidrag</a:t>
            </a:r>
            <a:r>
              <a:rPr lang="nb-NO" sz="2109" b="1" dirty="0">
                <a:solidFill>
                  <a:schemeClr val="tx2"/>
                </a:solidFill>
                <a:effectLst>
                  <a:outerShdw blurRad="38100" dist="38100" dir="2700000" algn="tl">
                    <a:srgbClr val="000000">
                      <a:alpha val="43137"/>
                    </a:srgbClr>
                  </a:outerShdw>
                </a:effectLst>
              </a:rPr>
              <a:t>!</a:t>
            </a:r>
            <a:br>
              <a:rPr lang="nb-NO" sz="2109" b="1" dirty="0">
                <a:solidFill>
                  <a:schemeClr val="tx2"/>
                </a:solidFill>
                <a:effectLst>
                  <a:outerShdw blurRad="38100" dist="38100" dir="2700000" algn="tl">
                    <a:srgbClr val="000000">
                      <a:alpha val="43137"/>
                    </a:srgbClr>
                  </a:outerShdw>
                </a:effectLst>
              </a:rPr>
            </a:br>
            <a:br>
              <a:rPr lang="nb-NO" sz="2109" dirty="0">
                <a:solidFill>
                  <a:schemeClr val="tx2"/>
                </a:solidFill>
                <a:effectLst>
                  <a:outerShdw blurRad="38100" dist="38100" dir="2700000" algn="tl">
                    <a:srgbClr val="000000">
                      <a:alpha val="43137"/>
                    </a:srgbClr>
                  </a:outerShdw>
                </a:effectLst>
              </a:rPr>
            </a:br>
            <a:endParaRPr lang="nb-NO" sz="2109" dirty="0">
              <a:solidFill>
                <a:schemeClr val="tx2"/>
              </a:solidFill>
              <a:effectLst>
                <a:outerShdw blurRad="38100" dist="38100" dir="2700000" algn="tl">
                  <a:srgbClr val="000000">
                    <a:alpha val="43137"/>
                  </a:srgbClr>
                </a:outerShdw>
              </a:effectLst>
              <a:sym typeface="Wingdings" panose="05000000000000000000" pitchFamily="2" charset="2"/>
            </a:endParaRPr>
          </a:p>
          <a:p>
            <a:endParaRPr lang="nb-NO" sz="2109" b="1" dirty="0"/>
          </a:p>
        </p:txBody>
      </p:sp>
      <p:sp>
        <p:nvSpPr>
          <p:cNvPr id="3" name="Plassholder for innhold 2"/>
          <p:cNvSpPr>
            <a:spLocks noGrp="1"/>
          </p:cNvSpPr>
          <p:nvPr>
            <p:ph idx="4294967295"/>
          </p:nvPr>
        </p:nvSpPr>
        <p:spPr>
          <a:xfrm>
            <a:off x="1524001" y="10248900"/>
            <a:ext cx="5935663" cy="3692525"/>
          </a:xfrm>
        </p:spPr>
        <p:txBody>
          <a:bodyPr>
            <a:normAutofit/>
          </a:bodyPr>
          <a:lstStyle/>
          <a:p>
            <a:pPr marL="0" indent="0" algn="ctr">
              <a:buNone/>
            </a:pPr>
            <a:endParaRPr lang="nb-NO" dirty="0">
              <a:effectLst>
                <a:outerShdw blurRad="38100" dist="38100" dir="2700000" algn="tl">
                  <a:srgbClr val="000000">
                    <a:alpha val="43137"/>
                  </a:srgbClr>
                </a:outerShdw>
              </a:effectLst>
            </a:endParaRPr>
          </a:p>
          <a:p>
            <a:pPr marL="0" indent="0" algn="ctr">
              <a:buNone/>
            </a:pPr>
            <a:endParaRPr lang="nb-NO" dirty="0">
              <a:effectLst>
                <a:outerShdw blurRad="38100" dist="38100" dir="2700000" algn="tl">
                  <a:srgbClr val="000000">
                    <a:alpha val="43137"/>
                  </a:srgbClr>
                </a:outerShdw>
              </a:effectLst>
            </a:endParaRPr>
          </a:p>
          <a:p>
            <a:pPr marL="0" indent="0" algn="ctr">
              <a:buNone/>
            </a:pPr>
            <a:endParaRPr lang="nb-NO" sz="2399" dirty="0">
              <a:effectLst>
                <a:outerShdw blurRad="38100" dist="38100" dir="2700000" algn="tl">
                  <a:srgbClr val="000000">
                    <a:alpha val="43137"/>
                  </a:srgbClr>
                </a:outerShdw>
              </a:effectLst>
              <a:sym typeface="Wingdings" panose="05000000000000000000" pitchFamily="2" charset="2"/>
            </a:endParaRPr>
          </a:p>
          <a:p>
            <a:pPr marL="0" indent="0" algn="ctr">
              <a:buNone/>
            </a:pPr>
            <a:endParaRPr lang="nb-NO" sz="2399" b="1" dirty="0">
              <a:effectLst>
                <a:outerShdw blurRad="38100" dist="38100" dir="2700000" algn="tl">
                  <a:srgbClr val="000000">
                    <a:alpha val="43137"/>
                  </a:srgbClr>
                </a:outerShdw>
              </a:effectLst>
            </a:endParaRPr>
          </a:p>
        </p:txBody>
      </p:sp>
      <p:sp>
        <p:nvSpPr>
          <p:cNvPr id="12" name="Text Placeholder 7"/>
          <p:cNvSpPr txBox="1">
            <a:spLocks/>
          </p:cNvSpPr>
          <p:nvPr/>
        </p:nvSpPr>
        <p:spPr>
          <a:xfrm>
            <a:off x="1524001" y="2686844"/>
            <a:ext cx="7717135" cy="1484313"/>
          </a:xfrm>
          <a:prstGeom prst="rect">
            <a:avLst/>
          </a:prstGeom>
        </p:spPr>
        <p:txBody>
          <a:bodyPr vert="horz" lIns="0" tIns="0" rIns="0" bIns="0" rtlCol="0">
            <a:normAutofit fontScale="92500"/>
          </a:bodyPr>
          <a:lstStyle>
            <a:lvl1pPr marL="171376" indent="-171376" algn="l" defTabSz="685506" rtl="0" eaLnBrk="1" latinLnBrk="0" hangingPunct="1">
              <a:lnSpc>
                <a:spcPct val="100000"/>
              </a:lnSpc>
              <a:spcBef>
                <a:spcPts val="0"/>
              </a:spcBef>
              <a:spcAft>
                <a:spcPts val="527"/>
              </a:spcAft>
              <a:buClr>
                <a:schemeClr val="accent1"/>
              </a:buClr>
              <a:buFont typeface="Arial" panose="020B0604020202020204" pitchFamily="34" charset="0"/>
              <a:buChar char="•"/>
              <a:defRPr sz="1898" kern="1200">
                <a:solidFill>
                  <a:schemeClr val="tx1"/>
                </a:solidFill>
                <a:latin typeface="+mn-lt"/>
                <a:ea typeface="+mn-ea"/>
                <a:cs typeface="+mn-cs"/>
              </a:defRPr>
            </a:lvl1pPr>
            <a:lvl2pPr marL="342753" indent="-171376" algn="l" defTabSz="685506" rtl="0" eaLnBrk="1" latinLnBrk="0" hangingPunct="1">
              <a:lnSpc>
                <a:spcPct val="100000"/>
              </a:lnSpc>
              <a:spcBef>
                <a:spcPts val="264"/>
              </a:spcBef>
              <a:buClr>
                <a:schemeClr val="accent1"/>
              </a:buClr>
              <a:buFont typeface="Arial" panose="020B0604020202020204" pitchFamily="34" charset="0"/>
              <a:buChar char="•"/>
              <a:defRPr sz="1687" kern="1200">
                <a:solidFill>
                  <a:schemeClr val="tx1"/>
                </a:solidFill>
                <a:latin typeface="+mn-lt"/>
                <a:ea typeface="+mn-ea"/>
                <a:cs typeface="+mn-cs"/>
              </a:defRPr>
            </a:lvl2pPr>
            <a:lvl3pPr marL="514129" indent="-171376" algn="l" defTabSz="685506" rtl="0" eaLnBrk="1" latinLnBrk="0" hangingPunct="1">
              <a:lnSpc>
                <a:spcPct val="100000"/>
              </a:lnSpc>
              <a:spcBef>
                <a:spcPts val="264"/>
              </a:spcBef>
              <a:buClr>
                <a:schemeClr val="accent1"/>
              </a:buClr>
              <a:buFont typeface="Arial" panose="020B0604020202020204" pitchFamily="34" charset="0"/>
              <a:buChar char="•"/>
              <a:defRPr sz="1476" kern="1200">
                <a:solidFill>
                  <a:schemeClr val="tx1"/>
                </a:solidFill>
                <a:latin typeface="+mn-lt"/>
                <a:ea typeface="+mn-ea"/>
                <a:cs typeface="+mn-cs"/>
              </a:defRPr>
            </a:lvl3pPr>
            <a:lvl4pPr marL="685506" indent="-171376" algn="l" defTabSz="685506" rtl="0" eaLnBrk="1" latinLnBrk="0" hangingPunct="1">
              <a:lnSpc>
                <a:spcPct val="100000"/>
              </a:lnSpc>
              <a:spcBef>
                <a:spcPts val="264"/>
              </a:spcBef>
              <a:buClr>
                <a:schemeClr val="accent1"/>
              </a:buClr>
              <a:buFont typeface="Arial" panose="020B0604020202020204" pitchFamily="34" charset="0"/>
              <a:buChar char="•"/>
              <a:defRPr sz="1265" kern="1200">
                <a:solidFill>
                  <a:schemeClr val="tx1"/>
                </a:solidFill>
                <a:latin typeface="+mn-lt"/>
                <a:ea typeface="+mn-ea"/>
                <a:cs typeface="+mn-cs"/>
              </a:defRPr>
            </a:lvl4pPr>
            <a:lvl5pPr marL="856882" indent="-171376" algn="l" defTabSz="685506" rtl="0" eaLnBrk="1" latinLnBrk="0" hangingPunct="1">
              <a:lnSpc>
                <a:spcPct val="100000"/>
              </a:lnSpc>
              <a:spcBef>
                <a:spcPts val="264"/>
              </a:spcBef>
              <a:buClr>
                <a:schemeClr val="accent1"/>
              </a:buClr>
              <a:buFont typeface="Arial" panose="020B0604020202020204" pitchFamily="34" charset="0"/>
              <a:buChar char="•"/>
              <a:defRPr sz="1054" kern="1200">
                <a:solidFill>
                  <a:schemeClr val="tx1"/>
                </a:solidFill>
                <a:latin typeface="+mn-lt"/>
                <a:ea typeface="+mn-ea"/>
                <a:cs typeface="+mn-cs"/>
              </a:defRPr>
            </a:lvl5pPr>
            <a:lvl6pPr marL="1885141" indent="-171376" algn="l" defTabSz="68550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894" indent="-171376" algn="l" defTabSz="68550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47" indent="-171376" algn="l" defTabSz="68550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00" indent="-171376" algn="l" defTabSz="68550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br>
              <a:rPr lang="nb-NO" sz="2109" b="1" dirty="0">
                <a:solidFill>
                  <a:srgbClr val="0070C0"/>
                </a:solidFill>
                <a:effectLst>
                  <a:outerShdw blurRad="38100" dist="38100" dir="2700000" algn="tl">
                    <a:srgbClr val="000000">
                      <a:alpha val="43137"/>
                    </a:srgbClr>
                  </a:outerShdw>
                </a:effectLst>
              </a:rPr>
            </a:br>
            <a:br>
              <a:rPr lang="nb-NO" sz="2109" dirty="0">
                <a:solidFill>
                  <a:srgbClr val="0070C0"/>
                </a:solidFill>
                <a:effectLst>
                  <a:outerShdw blurRad="38100" dist="38100" dir="2700000" algn="tl">
                    <a:srgbClr val="000000">
                      <a:alpha val="43137"/>
                    </a:srgbClr>
                  </a:outerShdw>
                </a:effectLst>
              </a:rPr>
            </a:br>
            <a:r>
              <a:rPr lang="nb-NO" sz="2109" dirty="0">
                <a:solidFill>
                  <a:srgbClr val="0070C0"/>
                </a:solidFill>
                <a:effectLst>
                  <a:outerShdw blurRad="38100" dist="38100" dir="2700000" algn="tl">
                    <a:srgbClr val="000000">
                      <a:alpha val="43137"/>
                    </a:srgbClr>
                  </a:outerShdw>
                </a:effectLst>
              </a:rPr>
              <a:t>Et engasjerende og motiverende arbeidsmiljø skaper </a:t>
            </a:r>
            <a:br>
              <a:rPr lang="nb-NO" sz="2109" dirty="0">
                <a:solidFill>
                  <a:srgbClr val="0070C0"/>
                </a:solidFill>
                <a:effectLst>
                  <a:outerShdw blurRad="38100" dist="38100" dir="2700000" algn="tl">
                    <a:srgbClr val="000000">
                      <a:alpha val="43137"/>
                    </a:srgbClr>
                  </a:outerShdw>
                </a:effectLst>
              </a:rPr>
            </a:br>
            <a:r>
              <a:rPr lang="nb-NO" sz="2109" dirty="0">
                <a:solidFill>
                  <a:srgbClr val="0070C0"/>
                </a:solidFill>
                <a:effectLst>
                  <a:outerShdw blurRad="38100" dist="38100" dir="2700000" algn="tl">
                    <a:srgbClr val="000000">
                      <a:alpha val="43137"/>
                    </a:srgbClr>
                  </a:outerShdw>
                </a:effectLst>
              </a:rPr>
              <a:t>vi sammen gjennom dialog, god ledelse og godt medarbeiderskap </a:t>
            </a:r>
            <a:endParaRPr lang="nb-NO" sz="2109" dirty="0">
              <a:solidFill>
                <a:srgbClr val="0070C0"/>
              </a:solidFill>
              <a:effectLst>
                <a:outerShdw blurRad="38100" dist="38100" dir="2700000" algn="tl">
                  <a:srgbClr val="000000">
                    <a:alpha val="43137"/>
                  </a:srgbClr>
                </a:outerShdw>
              </a:effectLst>
              <a:sym typeface="Wingdings" panose="05000000000000000000" pitchFamily="2" charset="2"/>
            </a:endParaRPr>
          </a:p>
          <a:p>
            <a:endParaRPr lang="nb-NO" sz="2109" b="1" dirty="0"/>
          </a:p>
        </p:txBody>
      </p:sp>
    </p:spTree>
    <p:extLst>
      <p:ext uri="{BB962C8B-B14F-4D97-AF65-F5344CB8AC3E}">
        <p14:creationId xmlns:p14="http://schemas.microsoft.com/office/powerpoint/2010/main" val="217553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4928CF-5B5C-4784-8A43-3344E8B0F0DA}"/>
              </a:ext>
            </a:extLst>
          </p:cNvPr>
          <p:cNvSpPr>
            <a:spLocks noGrp="1"/>
          </p:cNvSpPr>
          <p:nvPr>
            <p:ph type="title"/>
          </p:nvPr>
        </p:nvSpPr>
        <p:spPr/>
        <p:txBody>
          <a:bodyPr/>
          <a:lstStyle/>
          <a:p>
            <a:r>
              <a:rPr lang="nb-NO" dirty="0"/>
              <a:t>Felles milepæler </a:t>
            </a:r>
          </a:p>
        </p:txBody>
      </p:sp>
      <p:pic>
        <p:nvPicPr>
          <p:cNvPr id="5" name="Plassholder for innhold 4">
            <a:extLst>
              <a:ext uri="{FF2B5EF4-FFF2-40B4-BE49-F238E27FC236}">
                <a16:creationId xmlns:a16="http://schemas.microsoft.com/office/drawing/2014/main" id="{751563F4-DD52-4355-99D3-0B5B8143C92F}"/>
              </a:ext>
            </a:extLst>
          </p:cNvPr>
          <p:cNvPicPr>
            <a:picLocks noGrp="1" noChangeAspect="1"/>
          </p:cNvPicPr>
          <p:nvPr>
            <p:ph idx="1"/>
          </p:nvPr>
        </p:nvPicPr>
        <p:blipFill>
          <a:blip r:embed="rId2"/>
          <a:stretch>
            <a:fillRect/>
          </a:stretch>
        </p:blipFill>
        <p:spPr>
          <a:xfrm>
            <a:off x="791109" y="1089025"/>
            <a:ext cx="9648696" cy="4869985"/>
          </a:xfrm>
        </p:spPr>
      </p:pic>
    </p:spTree>
    <p:extLst>
      <p:ext uri="{BB962C8B-B14F-4D97-AF65-F5344CB8AC3E}">
        <p14:creationId xmlns:p14="http://schemas.microsoft.com/office/powerpoint/2010/main" val="28090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20667" y="3072636"/>
            <a:ext cx="4864508" cy="467511"/>
          </a:xfrm>
        </p:spPr>
        <p:txBody>
          <a:bodyPr>
            <a:normAutofit/>
          </a:bodyPr>
          <a:lstStyle/>
          <a:p>
            <a:r>
              <a:rPr lang="nb-NO" sz="2800" b="0" dirty="0">
                <a:solidFill>
                  <a:srgbClr val="0070C0"/>
                </a:solidFill>
                <a:latin typeface="+mn-lt"/>
                <a:ea typeface="+mn-ea"/>
                <a:cs typeface="+mn-cs"/>
              </a:rPr>
              <a:t>Velkommen</a:t>
            </a:r>
            <a:endParaRPr lang="nb-NO" sz="2800" b="0" dirty="0">
              <a:solidFill>
                <a:srgbClr val="0070C0"/>
              </a:solidFill>
            </a:endParaRPr>
          </a:p>
        </p:txBody>
      </p:sp>
      <p:sp>
        <p:nvSpPr>
          <p:cNvPr id="7" name="Plassholder for bunntekst 6"/>
          <p:cNvSpPr>
            <a:spLocks noGrp="1"/>
          </p:cNvSpPr>
          <p:nvPr>
            <p:ph type="ftr" sz="quarter" idx="11"/>
          </p:nvPr>
        </p:nvSpPr>
        <p:spPr/>
        <p:txBody>
          <a:bodyPr/>
          <a:lstStyle/>
          <a:p>
            <a:r>
              <a:rPr lang="nb-NO"/>
              <a:t>.</a:t>
            </a:r>
          </a:p>
        </p:txBody>
      </p:sp>
      <p:sp>
        <p:nvSpPr>
          <p:cNvPr id="3" name="Plassholder for lysbildenummer 2"/>
          <p:cNvSpPr>
            <a:spLocks noGrp="1"/>
          </p:cNvSpPr>
          <p:nvPr>
            <p:ph type="sldNum" sz="quarter" idx="12"/>
          </p:nvPr>
        </p:nvSpPr>
        <p:spPr/>
        <p:txBody>
          <a:bodyPr/>
          <a:lstStyle/>
          <a:p>
            <a:fld id="{B0C8BA5C-F18D-4F44-83AF-15E80F06FDDC}" type="slidenum">
              <a:rPr lang="nb-NO" smtClean="0"/>
              <a:t>2</a:t>
            </a:fld>
            <a:endParaRPr lang="nb-NO"/>
          </a:p>
        </p:txBody>
      </p:sp>
    </p:spTree>
    <p:extLst>
      <p:ext uri="{BB962C8B-B14F-4D97-AF65-F5344CB8AC3E}">
        <p14:creationId xmlns:p14="http://schemas.microsoft.com/office/powerpoint/2010/main" val="105033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Bakgrunn </a:t>
            </a:r>
          </a:p>
        </p:txBody>
      </p:sp>
      <p:sp>
        <p:nvSpPr>
          <p:cNvPr id="2" name="Plassholder for bunntekst 1"/>
          <p:cNvSpPr>
            <a:spLocks noGrp="1"/>
          </p:cNvSpPr>
          <p:nvPr>
            <p:ph type="ftr" sz="quarter" idx="11"/>
          </p:nvPr>
        </p:nvSpPr>
        <p:spPr/>
        <p:txBody>
          <a:bodyPr/>
          <a:lstStyle/>
          <a:p>
            <a:r>
              <a:rPr lang="nb-NO" dirty="0"/>
              <a:t>.</a:t>
            </a:r>
          </a:p>
        </p:txBody>
      </p:sp>
      <p:sp>
        <p:nvSpPr>
          <p:cNvPr id="5" name="Plassholder for lysbildenummer 4"/>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2B99E57-918D-4896-AC03-F2F64F62F4F2}" type="slidenum">
              <a:rPr lang="en-US" altLang="nb-NO" sz="1000">
                <a:solidFill>
                  <a:srgbClr val="FFFFFF"/>
                </a:solidFill>
                <a:latin typeface="Franklin Gothic Book" panose="020B0503020102020204" pitchFamily="34" charset="0"/>
              </a:rPr>
              <a:pPr eaLnBrk="1" hangingPunct="1"/>
              <a:t>3</a:t>
            </a:fld>
            <a:endParaRPr lang="en-US" altLang="nb-NO" sz="1000">
              <a:solidFill>
                <a:srgbClr val="FFFFFF"/>
              </a:solidFill>
              <a:latin typeface="Franklin Gothic Book" panose="020B0503020102020204" pitchFamily="34" charset="0"/>
            </a:endParaRPr>
          </a:p>
        </p:txBody>
      </p:sp>
      <p:pic>
        <p:nvPicPr>
          <p:cNvPr id="3" name="Bilde 2"/>
          <p:cNvPicPr>
            <a:picLocks noChangeAspect="1"/>
          </p:cNvPicPr>
          <p:nvPr/>
        </p:nvPicPr>
        <p:blipFill>
          <a:blip r:embed="rId3"/>
          <a:stretch>
            <a:fillRect/>
          </a:stretch>
        </p:blipFill>
        <p:spPr>
          <a:xfrm>
            <a:off x="13164616" y="548680"/>
            <a:ext cx="2591025" cy="1798476"/>
          </a:xfrm>
          <a:prstGeom prst="rect">
            <a:avLst/>
          </a:prstGeom>
        </p:spPr>
      </p:pic>
      <p:sp>
        <p:nvSpPr>
          <p:cNvPr id="7" name="Text Placeholder 7">
            <a:extLst>
              <a:ext uri="{FF2B5EF4-FFF2-40B4-BE49-F238E27FC236}">
                <a16:creationId xmlns:a16="http://schemas.microsoft.com/office/drawing/2014/main" id="{26F193C4-A7CC-44B3-BA4C-A60702F4E91D}"/>
              </a:ext>
            </a:extLst>
          </p:cNvPr>
          <p:cNvSpPr txBox="1">
            <a:spLocks/>
          </p:cNvSpPr>
          <p:nvPr/>
        </p:nvSpPr>
        <p:spPr>
          <a:xfrm>
            <a:off x="623887" y="1468360"/>
            <a:ext cx="10099531" cy="4672712"/>
          </a:xfrm>
          <a:prstGeom prst="rect">
            <a:avLst/>
          </a:prstGeom>
        </p:spPr>
        <p:txBody>
          <a:bodyPr>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2109" b="1" dirty="0">
              <a:solidFill>
                <a:srgbClr val="FFFF00"/>
              </a:solidFill>
              <a:effectLst>
                <a:outerShdw blurRad="38100" dist="38100" dir="2700000" algn="tl">
                  <a:srgbClr val="000000">
                    <a:alpha val="43137"/>
                  </a:srgbClr>
                </a:outerShdw>
              </a:effectLst>
            </a:endParaRPr>
          </a:p>
          <a:p>
            <a:pPr marL="0" indent="0">
              <a:buFont typeface="Arial" panose="020B0604020202020204" pitchFamily="34" charset="0"/>
              <a:buNone/>
            </a:pPr>
            <a:endParaRPr lang="nb-NO" sz="2109" b="1" dirty="0">
              <a:solidFill>
                <a:srgbClr val="FFFF00"/>
              </a:solidFill>
              <a:effectLst>
                <a:outerShdw blurRad="38100" dist="38100" dir="2700000" algn="tl">
                  <a:srgbClr val="000000">
                    <a:alpha val="43137"/>
                  </a:srgbClr>
                </a:outerShdw>
              </a:effectLst>
            </a:endParaRPr>
          </a:p>
          <a:p>
            <a:pPr marL="0" indent="0">
              <a:buFont typeface="Arial" panose="020B0604020202020204" pitchFamily="34" charset="0"/>
              <a:buNone/>
            </a:pPr>
            <a:endParaRPr lang="nb-NO" sz="2109" b="1" dirty="0">
              <a:solidFill>
                <a:srgbClr val="FFFF00"/>
              </a:solidFill>
              <a:effectLst>
                <a:outerShdw blurRad="38100" dist="38100" dir="2700000" algn="tl">
                  <a:srgbClr val="000000">
                    <a:alpha val="43137"/>
                  </a:srgbClr>
                </a:outerShdw>
              </a:effectLst>
            </a:endParaRPr>
          </a:p>
          <a:p>
            <a:pPr marL="0" indent="0">
              <a:buFont typeface="Arial" panose="020B0604020202020204" pitchFamily="34" charset="0"/>
              <a:buNone/>
            </a:pPr>
            <a:r>
              <a:rPr lang="nb-NO" sz="2109" b="1" dirty="0">
                <a:solidFill>
                  <a:srgbClr val="0070C0"/>
                </a:solidFill>
                <a:effectLst>
                  <a:outerShdw blurRad="38100" dist="38100" dir="2700000" algn="tl">
                    <a:srgbClr val="000000">
                      <a:alpha val="43137"/>
                    </a:srgbClr>
                  </a:outerShdw>
                </a:effectLst>
              </a:rPr>
              <a:t>Et engasjerende og motiverende arbeidsmiljø kommer ikke av seg selv.</a:t>
            </a:r>
            <a:br>
              <a:rPr lang="nb-NO" sz="2109" b="1" dirty="0">
                <a:solidFill>
                  <a:srgbClr val="0070C0"/>
                </a:solidFill>
                <a:effectLst>
                  <a:outerShdw blurRad="38100" dist="38100" dir="2700000" algn="tl">
                    <a:srgbClr val="000000">
                      <a:alpha val="43137"/>
                    </a:srgbClr>
                  </a:outerShdw>
                </a:effectLst>
              </a:rPr>
            </a:br>
            <a:br>
              <a:rPr lang="nb-NO" sz="2109" b="1" dirty="0">
                <a:solidFill>
                  <a:srgbClr val="0070C0"/>
                </a:solidFill>
                <a:effectLst>
                  <a:outerShdw blurRad="38100" dist="38100" dir="2700000" algn="tl">
                    <a:srgbClr val="000000">
                      <a:alpha val="43137"/>
                    </a:srgbClr>
                  </a:outerShdw>
                </a:effectLst>
              </a:rPr>
            </a:br>
            <a:r>
              <a:rPr lang="nb-NO" sz="2109" b="1" dirty="0">
                <a:solidFill>
                  <a:srgbClr val="0070C0"/>
                </a:solidFill>
                <a:effectLst>
                  <a:outerShdw blurRad="38100" dist="38100" dir="2700000" algn="tl">
                    <a:srgbClr val="000000">
                      <a:alpha val="43137"/>
                    </a:srgbClr>
                  </a:outerShdw>
                </a:effectLst>
              </a:rPr>
              <a:t>Det skaper vi sammen gjennom dialog, god ledelse og godt medarbeiderskap </a:t>
            </a:r>
            <a:endParaRPr lang="nb-NO" sz="2109" b="1" dirty="0">
              <a:solidFill>
                <a:srgbClr val="0070C0"/>
              </a:solidFill>
              <a:effectLst>
                <a:outerShdw blurRad="38100" dist="38100" dir="2700000" algn="tl">
                  <a:srgbClr val="000000">
                    <a:alpha val="43137"/>
                  </a:srgbClr>
                </a:outerShdw>
              </a:effectLst>
              <a:sym typeface="Wingdings" panose="05000000000000000000" pitchFamily="2" charset="2"/>
            </a:endParaRPr>
          </a:p>
          <a:p>
            <a:endParaRPr lang="nb-NO" sz="2109" b="1" dirty="0"/>
          </a:p>
        </p:txBody>
      </p:sp>
    </p:spTree>
    <p:extLst>
      <p:ext uri="{BB962C8B-B14F-4D97-AF65-F5344CB8AC3E}">
        <p14:creationId xmlns:p14="http://schemas.microsoft.com/office/powerpoint/2010/main" val="8511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Bakgrunn </a:t>
            </a:r>
          </a:p>
        </p:txBody>
      </p:sp>
      <p:sp>
        <p:nvSpPr>
          <p:cNvPr id="52227" name="Plassholder for innhold 2"/>
          <p:cNvSpPr>
            <a:spLocks noGrp="1"/>
          </p:cNvSpPr>
          <p:nvPr>
            <p:ph idx="1"/>
          </p:nvPr>
        </p:nvSpPr>
        <p:spPr/>
        <p:txBody>
          <a:bodyPr>
            <a:noAutofit/>
          </a:bodyPr>
          <a:lstStyle/>
          <a:p>
            <a:pPr>
              <a:buFont typeface="Wingdings" panose="05000000000000000000" pitchFamily="2" charset="2"/>
              <a:buChar char="§"/>
            </a:pPr>
            <a:r>
              <a:rPr lang="nb-NO" dirty="0"/>
              <a:t>Målsettingen i Strategi :«Mer himmel på jord ..» Kirke som organisasjon.</a:t>
            </a:r>
            <a:br>
              <a:rPr lang="nb-NO" dirty="0"/>
            </a:br>
            <a:endParaRPr lang="nb-NO" dirty="0"/>
          </a:p>
          <a:p>
            <a:pPr>
              <a:buFont typeface="Wingdings" panose="05000000000000000000" pitchFamily="2" charset="2"/>
              <a:buChar char="§"/>
            </a:pPr>
            <a:r>
              <a:rPr lang="nb-NO" altLang="nb-NO" dirty="0"/>
              <a:t>Resultatene fra medarbeiderundersøkelsen er et prosessverktøy som skal benyttes for å utvikle av et arbeidsmiljø preget av </a:t>
            </a:r>
            <a:r>
              <a:rPr lang="nb-NO" altLang="nb-NO" b="1" dirty="0"/>
              <a:t>arbeidsglede</a:t>
            </a:r>
            <a:r>
              <a:rPr lang="nb-NO" altLang="nb-NO" dirty="0"/>
              <a:t> og </a:t>
            </a:r>
            <a:r>
              <a:rPr lang="nb-NO" altLang="nb-NO" b="1" dirty="0"/>
              <a:t>jobbengasjement</a:t>
            </a:r>
            <a:r>
              <a:rPr lang="nb-NO" altLang="nb-NO" dirty="0"/>
              <a:t>.</a:t>
            </a:r>
            <a:br>
              <a:rPr lang="nb-NO" altLang="nb-NO" dirty="0"/>
            </a:br>
            <a:endParaRPr lang="nb-NO" altLang="nb-NO" dirty="0"/>
          </a:p>
          <a:p>
            <a:pPr>
              <a:buFont typeface="Wingdings" panose="05000000000000000000" pitchFamily="2" charset="2"/>
              <a:buChar char="§"/>
            </a:pPr>
            <a:r>
              <a:rPr lang="nb-NO" dirty="0"/>
              <a:t> Et engasjerende og motiverende arbeidsmiljø  skaper vi sammen gjennom dialog, god ledelse og godt medarbeiderskap </a:t>
            </a:r>
          </a:p>
          <a:p>
            <a:pPr marL="3175" indent="0">
              <a:buNone/>
            </a:pPr>
            <a:endParaRPr lang="nb-NO" dirty="0"/>
          </a:p>
          <a:p>
            <a:pPr marL="3175" indent="0">
              <a:buNone/>
            </a:pPr>
            <a:endParaRPr lang="nb-NO" dirty="0">
              <a:effectLst>
                <a:outerShdw blurRad="38100" dist="38100" dir="2700000" algn="tl">
                  <a:srgbClr val="000000">
                    <a:alpha val="43137"/>
                  </a:srgbClr>
                </a:outerShdw>
              </a:effectLst>
              <a:sym typeface="Wingdings" panose="05000000000000000000" pitchFamily="2" charset="2"/>
            </a:endParaRPr>
          </a:p>
          <a:p>
            <a:pPr eaLnBrk="1" hangingPunct="1">
              <a:buFont typeface="Wingdings" panose="05000000000000000000" pitchFamily="2" charset="2"/>
              <a:buChar char="§"/>
            </a:pPr>
            <a:endParaRPr lang="nb-NO" altLang="nb-NO" dirty="0"/>
          </a:p>
          <a:p>
            <a:pPr eaLnBrk="1" hangingPunct="1"/>
            <a:endParaRPr lang="nb-NO" altLang="nb-NO" dirty="0"/>
          </a:p>
        </p:txBody>
      </p:sp>
      <p:sp>
        <p:nvSpPr>
          <p:cNvPr id="2" name="Plassholder for bunntekst 1"/>
          <p:cNvSpPr>
            <a:spLocks noGrp="1"/>
          </p:cNvSpPr>
          <p:nvPr>
            <p:ph type="ftr" sz="quarter" idx="11"/>
          </p:nvPr>
        </p:nvSpPr>
        <p:spPr/>
        <p:txBody>
          <a:bodyPr/>
          <a:lstStyle/>
          <a:p>
            <a:r>
              <a:rPr lang="nb-NO" dirty="0"/>
              <a:t>.</a:t>
            </a:r>
          </a:p>
        </p:txBody>
      </p:sp>
      <p:sp>
        <p:nvSpPr>
          <p:cNvPr id="5" name="Plassholder for lysbildenummer 4"/>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92B99E57-918D-4896-AC03-F2F64F62F4F2}" type="slidenum">
              <a:rPr lang="en-US" altLang="nb-NO" sz="1000">
                <a:solidFill>
                  <a:srgbClr val="FFFFFF"/>
                </a:solidFill>
                <a:latin typeface="Franklin Gothic Book" panose="020B0503020102020204" pitchFamily="34" charset="0"/>
              </a:rPr>
              <a:pPr eaLnBrk="1" hangingPunct="1"/>
              <a:t>4</a:t>
            </a:fld>
            <a:endParaRPr lang="en-US" altLang="nb-NO" sz="1000">
              <a:solidFill>
                <a:srgbClr val="FFFFFF"/>
              </a:solidFill>
              <a:latin typeface="Franklin Gothic Book" panose="020B0503020102020204" pitchFamily="34" charset="0"/>
            </a:endParaRPr>
          </a:p>
        </p:txBody>
      </p:sp>
      <p:pic>
        <p:nvPicPr>
          <p:cNvPr id="3" name="Bilde 2"/>
          <p:cNvPicPr>
            <a:picLocks noChangeAspect="1"/>
          </p:cNvPicPr>
          <p:nvPr/>
        </p:nvPicPr>
        <p:blipFill>
          <a:blip r:embed="rId3"/>
          <a:stretch>
            <a:fillRect/>
          </a:stretch>
        </p:blipFill>
        <p:spPr>
          <a:xfrm>
            <a:off x="13164616" y="548680"/>
            <a:ext cx="2591025" cy="1798476"/>
          </a:xfrm>
          <a:prstGeom prst="rect">
            <a:avLst/>
          </a:prstGeom>
        </p:spPr>
      </p:pic>
    </p:spTree>
    <p:extLst>
      <p:ext uri="{BB962C8B-B14F-4D97-AF65-F5344CB8AC3E}">
        <p14:creationId xmlns:p14="http://schemas.microsoft.com/office/powerpoint/2010/main" val="3629884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5428" y="749237"/>
            <a:ext cx="9705724" cy="1074941"/>
          </a:xfrm>
        </p:spPr>
        <p:txBody>
          <a:bodyPr/>
          <a:lstStyle/>
          <a:p>
            <a:r>
              <a:rPr lang="nb-NO" dirty="0">
                <a:solidFill>
                  <a:schemeClr val="tx1"/>
                </a:solidFill>
              </a:rPr>
              <a:t>Agenda i dag </a:t>
            </a:r>
          </a:p>
        </p:txBody>
      </p:sp>
      <p:sp>
        <p:nvSpPr>
          <p:cNvPr id="3" name="Plassholder for innhold 2"/>
          <p:cNvSpPr>
            <a:spLocks noGrp="1"/>
          </p:cNvSpPr>
          <p:nvPr>
            <p:ph idx="1"/>
          </p:nvPr>
        </p:nvSpPr>
        <p:spPr>
          <a:xfrm>
            <a:off x="655428" y="1824178"/>
            <a:ext cx="10317372" cy="4438077"/>
          </a:xfrm>
        </p:spPr>
        <p:txBody>
          <a:bodyPr>
            <a:normAutofit/>
          </a:bodyPr>
          <a:lstStyle/>
          <a:p>
            <a:pPr marL="346075" indent="-342900">
              <a:buFont typeface="+mj-lt"/>
              <a:buAutoNum type="arabicPeriod"/>
            </a:pPr>
            <a:r>
              <a:rPr lang="nb-NO" altLang="nb-NO" sz="1800" dirty="0"/>
              <a:t>Spilleregler for møtet</a:t>
            </a:r>
          </a:p>
          <a:p>
            <a:pPr marL="346075" indent="-342900">
              <a:buFont typeface="+mj-lt"/>
              <a:buAutoNum type="arabicPeriod"/>
            </a:pPr>
            <a:endParaRPr lang="nb-NO" altLang="nb-NO" sz="1800" dirty="0"/>
          </a:p>
          <a:p>
            <a:pPr marL="346075" indent="-342900">
              <a:buFont typeface="+mj-lt"/>
              <a:buAutoNum type="arabicPeriod"/>
            </a:pPr>
            <a:r>
              <a:rPr lang="nb-NO" altLang="nb-NO" sz="1800" dirty="0"/>
              <a:t>Presentere resultatene fra medarbeiderundersøkelsen (MU)</a:t>
            </a:r>
          </a:p>
          <a:p>
            <a:pPr marL="346075" indent="-342900">
              <a:buFont typeface="+mj-lt"/>
              <a:buAutoNum type="arabicPeriod"/>
            </a:pPr>
            <a:endParaRPr lang="nb-NO" altLang="nb-NO" sz="1800" dirty="0"/>
          </a:p>
          <a:p>
            <a:pPr marL="346075" indent="-342900">
              <a:buFont typeface="+mj-lt"/>
              <a:buAutoNum type="arabicPeriod"/>
            </a:pPr>
            <a:r>
              <a:rPr lang="nb-NO" altLang="nb-NO" sz="1800" dirty="0"/>
              <a:t>Diskutere resultatene fra MU</a:t>
            </a:r>
            <a:br>
              <a:rPr lang="nb-NO" altLang="nb-NO" sz="1800" dirty="0"/>
            </a:br>
            <a:endParaRPr lang="nb-NO" altLang="nb-NO" sz="1800" dirty="0"/>
          </a:p>
          <a:p>
            <a:pPr marL="346075" indent="-342900">
              <a:buFont typeface="+mj-lt"/>
              <a:buAutoNum type="arabicPeriod"/>
            </a:pPr>
            <a:r>
              <a:rPr lang="nb-NO" altLang="nb-NO" sz="1800" dirty="0"/>
              <a:t>Velge områder knyttet til vårt arbeidsmiljø som vi ønsker å </a:t>
            </a:r>
            <a:br>
              <a:rPr lang="nb-NO" altLang="nb-NO" sz="1800" dirty="0"/>
            </a:br>
            <a:r>
              <a:rPr lang="nb-NO" altLang="nb-NO" sz="1800" dirty="0"/>
              <a:t>a) bevare og b) forbedre</a:t>
            </a:r>
            <a:br>
              <a:rPr lang="nb-NO" altLang="nb-NO" sz="1800" dirty="0"/>
            </a:br>
            <a:br>
              <a:rPr lang="nb-NO" altLang="nb-NO" sz="1800" dirty="0"/>
            </a:br>
            <a:r>
              <a:rPr lang="nb-NO" altLang="nb-NO" sz="1800" dirty="0"/>
              <a:t>Utarbeide forpliktende tiltak (tiltaksplan)</a:t>
            </a:r>
          </a:p>
          <a:p>
            <a:pPr marL="346075" indent="-342900">
              <a:buFont typeface="+mj-lt"/>
              <a:buAutoNum type="arabicPeriod"/>
            </a:pPr>
            <a:endParaRPr lang="nb-NO" sz="1800" dirty="0"/>
          </a:p>
        </p:txBody>
      </p:sp>
      <p:sp>
        <p:nvSpPr>
          <p:cNvPr id="7" name="Plassholder for bunntekst 6"/>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p>
            <a:fld id="{B0C8BA5C-F18D-4F44-83AF-15E80F06FDDC}" type="slidenum">
              <a:rPr lang="nb-NO" smtClean="0"/>
              <a:t>5</a:t>
            </a:fld>
            <a:endParaRPr lang="nb-NO"/>
          </a:p>
        </p:txBody>
      </p:sp>
      <p:sp>
        <p:nvSpPr>
          <p:cNvPr id="5" name="Right Brace 4"/>
          <p:cNvSpPr/>
          <p:nvPr/>
        </p:nvSpPr>
        <p:spPr>
          <a:xfrm>
            <a:off x="8544272" y="2113794"/>
            <a:ext cx="216024" cy="253005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6" name="TextBox 5"/>
          <p:cNvSpPr txBox="1"/>
          <p:nvPr/>
        </p:nvSpPr>
        <p:spPr>
          <a:xfrm>
            <a:off x="9092047" y="3165626"/>
            <a:ext cx="902811" cy="369332"/>
          </a:xfrm>
          <a:prstGeom prst="rect">
            <a:avLst/>
          </a:prstGeom>
          <a:noFill/>
        </p:spPr>
        <p:txBody>
          <a:bodyPr wrap="none" rtlCol="0">
            <a:spAutoFit/>
          </a:bodyPr>
          <a:lstStyle/>
          <a:p>
            <a:r>
              <a:rPr lang="nb-NO" dirty="0">
                <a:solidFill>
                  <a:schemeClr val="accent1"/>
                </a:solidFill>
              </a:rPr>
              <a:t>Møte 1</a:t>
            </a:r>
          </a:p>
        </p:txBody>
      </p:sp>
      <p:sp>
        <p:nvSpPr>
          <p:cNvPr id="9" name="TextBox 8"/>
          <p:cNvSpPr txBox="1"/>
          <p:nvPr/>
        </p:nvSpPr>
        <p:spPr>
          <a:xfrm>
            <a:off x="9458341" y="4727155"/>
            <a:ext cx="902811" cy="369332"/>
          </a:xfrm>
          <a:prstGeom prst="rect">
            <a:avLst/>
          </a:prstGeom>
          <a:noFill/>
        </p:spPr>
        <p:txBody>
          <a:bodyPr wrap="none" rtlCol="0">
            <a:spAutoFit/>
          </a:bodyPr>
          <a:lstStyle/>
          <a:p>
            <a:r>
              <a:rPr lang="nb-NO" dirty="0">
                <a:solidFill>
                  <a:schemeClr val="accent1"/>
                </a:solidFill>
              </a:rPr>
              <a:t>Møte 2</a:t>
            </a:r>
          </a:p>
        </p:txBody>
      </p:sp>
      <p:sp>
        <p:nvSpPr>
          <p:cNvPr id="10" name="Right Brace 9"/>
          <p:cNvSpPr/>
          <p:nvPr/>
        </p:nvSpPr>
        <p:spPr>
          <a:xfrm>
            <a:off x="8816272" y="4323566"/>
            <a:ext cx="366294" cy="145449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5833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tel 1"/>
          <p:cNvSpPr>
            <a:spLocks noGrp="1"/>
          </p:cNvSpPr>
          <p:nvPr>
            <p:ph type="title"/>
          </p:nvPr>
        </p:nvSpPr>
        <p:spPr/>
        <p:txBody>
          <a:bodyPr/>
          <a:lstStyle/>
          <a:p>
            <a:pPr marL="457200" indent="-457200">
              <a:buFont typeface="+mj-lt"/>
              <a:buAutoNum type="arabicPeriod"/>
            </a:pPr>
            <a:r>
              <a:rPr lang="nb-NO" altLang="nb-NO" dirty="0"/>
              <a:t>Spilleregler for dagens møte:</a:t>
            </a:r>
          </a:p>
        </p:txBody>
      </p:sp>
      <p:sp>
        <p:nvSpPr>
          <p:cNvPr id="18434" name="Plassholder for innhold 2"/>
          <p:cNvSpPr>
            <a:spLocks noGrp="1"/>
          </p:cNvSpPr>
          <p:nvPr>
            <p:ph idx="1"/>
          </p:nvPr>
        </p:nvSpPr>
        <p:spPr/>
        <p:txBody>
          <a:bodyPr>
            <a:normAutofit/>
          </a:bodyPr>
          <a:lstStyle/>
          <a:p>
            <a:pPr eaLnBrk="1" hangingPunct="1">
              <a:defRPr/>
            </a:pPr>
            <a:endParaRPr lang="nb-NO" sz="1100" dirty="0"/>
          </a:p>
          <a:p>
            <a:pPr marL="3175" indent="0">
              <a:buNone/>
              <a:defRPr/>
            </a:pPr>
            <a:r>
              <a:rPr lang="nb-NO" sz="2400" dirty="0"/>
              <a:t>Hvilke spilleregler mener dere er viktige for en åpen og god dialog?</a:t>
            </a:r>
          </a:p>
          <a:p>
            <a:pPr eaLnBrk="1" hangingPunct="1">
              <a:buFont typeface="Wingdings" panose="05000000000000000000" pitchFamily="2" charset="2"/>
              <a:buChar char="§"/>
              <a:defRPr/>
            </a:pPr>
            <a:r>
              <a:rPr lang="nb-NO" dirty="0"/>
              <a:t> </a:t>
            </a:r>
          </a:p>
          <a:p>
            <a:pPr eaLnBrk="1" hangingPunct="1">
              <a:buFont typeface="Wingdings" panose="05000000000000000000" pitchFamily="2" charset="2"/>
              <a:buChar char="§"/>
              <a:defRPr/>
            </a:pPr>
            <a:r>
              <a:rPr lang="nb-NO" dirty="0"/>
              <a:t> </a:t>
            </a:r>
          </a:p>
          <a:p>
            <a:pPr eaLnBrk="1" hangingPunct="1">
              <a:buFont typeface="Wingdings" panose="05000000000000000000" pitchFamily="2" charset="2"/>
              <a:buChar char="§"/>
              <a:defRPr/>
            </a:pPr>
            <a:r>
              <a:rPr lang="nb-NO" dirty="0"/>
              <a:t> </a:t>
            </a:r>
          </a:p>
          <a:p>
            <a:pPr eaLnBrk="1" hangingPunct="1">
              <a:buFont typeface="Wingdings" panose="05000000000000000000" pitchFamily="2" charset="2"/>
              <a:buChar char="§"/>
              <a:defRPr/>
            </a:pPr>
            <a:r>
              <a:rPr lang="nb-NO" dirty="0"/>
              <a:t> </a:t>
            </a:r>
          </a:p>
          <a:p>
            <a:pPr eaLnBrk="1" hangingPunct="1">
              <a:buFont typeface="Wingdings" panose="05000000000000000000" pitchFamily="2" charset="2"/>
              <a:buChar char="§"/>
              <a:defRPr/>
            </a:pPr>
            <a:r>
              <a:rPr lang="nb-NO" dirty="0"/>
              <a:t> </a:t>
            </a:r>
          </a:p>
          <a:p>
            <a:pPr marL="3175" indent="0">
              <a:buNone/>
              <a:defRPr/>
            </a:pPr>
            <a:endParaRPr lang="nb-NO" dirty="0"/>
          </a:p>
          <a:p>
            <a:pPr marL="3175" indent="0">
              <a:buNone/>
              <a:defRPr/>
            </a:pPr>
            <a:endParaRPr lang="nb-NO" dirty="0"/>
          </a:p>
          <a:p>
            <a:pPr marL="3175" indent="0">
              <a:buNone/>
              <a:defRPr/>
            </a:pPr>
            <a:endParaRPr lang="nb-NO" dirty="0"/>
          </a:p>
          <a:p>
            <a:pPr marL="3175" indent="0">
              <a:buNone/>
              <a:defRPr/>
            </a:pPr>
            <a:endParaRPr lang="nb-NO" dirty="0"/>
          </a:p>
          <a:p>
            <a:pPr marL="3175" indent="0">
              <a:buNone/>
              <a:defRPr/>
            </a:pPr>
            <a:endParaRPr lang="nb-NO" dirty="0"/>
          </a:p>
        </p:txBody>
      </p:sp>
      <p:sp>
        <p:nvSpPr>
          <p:cNvPr id="2" name="Plassholder for bunntekst 1"/>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B9BF9A9-CF45-4EDF-9D9C-BD5EBF4FC046}" type="slidenum">
              <a:rPr lang="en-US" altLang="nb-NO" sz="1000">
                <a:solidFill>
                  <a:srgbClr val="FFFFFF"/>
                </a:solidFill>
                <a:latin typeface="Franklin Gothic Book" panose="020B0503020102020204" pitchFamily="34" charset="0"/>
              </a:rPr>
              <a:pPr eaLnBrk="1" hangingPunct="1"/>
              <a:t>6</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38861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886" y="1449977"/>
            <a:ext cx="10737668" cy="4506685"/>
          </a:xfrm>
        </p:spPr>
        <p:txBody>
          <a:bodyPr>
            <a:normAutofit/>
          </a:bodyPr>
          <a:lstStyle/>
          <a:p>
            <a:pPr>
              <a:defRPr/>
            </a:pPr>
            <a:r>
              <a:rPr lang="nb-NO" altLang="nb-NO" sz="2800" b="0" dirty="0">
                <a:solidFill>
                  <a:schemeClr val="tx1"/>
                </a:solidFill>
                <a:latin typeface="+mn-lt"/>
                <a:ea typeface="+mn-ea"/>
                <a:cs typeface="+mn-cs"/>
              </a:rPr>
              <a:t>Presentasjonen skal være objektiv og </a:t>
            </a:r>
            <a:r>
              <a:rPr lang="nb-NO" altLang="nb-NO" sz="2800" b="0" dirty="0" err="1">
                <a:solidFill>
                  <a:schemeClr val="tx1"/>
                </a:solidFill>
                <a:latin typeface="+mn-lt"/>
                <a:ea typeface="+mn-ea"/>
                <a:cs typeface="+mn-cs"/>
              </a:rPr>
              <a:t>nøytal</a:t>
            </a:r>
            <a:r>
              <a:rPr lang="nb-NO" altLang="nb-NO" sz="2800" b="0" dirty="0">
                <a:solidFill>
                  <a:schemeClr val="tx1"/>
                </a:solidFill>
                <a:latin typeface="+mn-lt"/>
                <a:ea typeface="+mn-ea"/>
                <a:cs typeface="+mn-cs"/>
              </a:rPr>
              <a:t>. </a:t>
            </a:r>
            <a:br>
              <a:rPr lang="nb-NO" altLang="nb-NO" sz="2800" b="0" dirty="0">
                <a:solidFill>
                  <a:schemeClr val="tx1"/>
                </a:solidFill>
                <a:latin typeface="+mn-lt"/>
                <a:ea typeface="+mn-ea"/>
                <a:cs typeface="+mn-cs"/>
              </a:rPr>
            </a:br>
            <a:br>
              <a:rPr lang="nb-NO" altLang="nb-NO" sz="2800" b="0" dirty="0">
                <a:solidFill>
                  <a:schemeClr val="tx1"/>
                </a:solidFill>
                <a:latin typeface="+mn-lt"/>
                <a:ea typeface="+mn-ea"/>
                <a:cs typeface="+mn-cs"/>
              </a:rPr>
            </a:br>
            <a:r>
              <a:rPr lang="nb-NO" altLang="nb-NO" sz="2800" b="0" dirty="0">
                <a:solidFill>
                  <a:schemeClr val="tx1"/>
                </a:solidFill>
                <a:latin typeface="+mn-lt"/>
                <a:ea typeface="+mn-ea"/>
                <a:cs typeface="+mn-cs"/>
              </a:rPr>
              <a:t>Gå igjennom hva har medarbeiderne som har svart </a:t>
            </a:r>
            <a:br>
              <a:rPr lang="nb-NO" altLang="nb-NO" sz="2800" b="0" dirty="0">
                <a:solidFill>
                  <a:schemeClr val="tx1"/>
                </a:solidFill>
                <a:latin typeface="+mn-lt"/>
                <a:ea typeface="+mn-ea"/>
                <a:cs typeface="+mn-cs"/>
              </a:rPr>
            </a:br>
            <a:br>
              <a:rPr lang="nb-NO" altLang="nb-NO" sz="2800" b="0" dirty="0">
                <a:solidFill>
                  <a:schemeClr val="tx1"/>
                </a:solidFill>
                <a:latin typeface="+mn-lt"/>
                <a:ea typeface="+mn-ea"/>
                <a:cs typeface="+mn-cs"/>
              </a:rPr>
            </a:br>
            <a:r>
              <a:rPr lang="nb-NO" altLang="nb-NO" sz="2800" b="0" dirty="0">
                <a:solidFill>
                  <a:schemeClr val="tx1"/>
                </a:solidFill>
                <a:latin typeface="+mn-lt"/>
                <a:ea typeface="+mn-ea"/>
                <a:cs typeface="+mn-cs"/>
              </a:rPr>
              <a:t>Ikke begynn å forklare og bortforklare.</a:t>
            </a:r>
            <a:br>
              <a:rPr lang="nb-NO" altLang="nb-NO" sz="2800" b="0" dirty="0">
                <a:solidFill>
                  <a:schemeClr val="tx1"/>
                </a:solidFill>
                <a:latin typeface="+mn-lt"/>
                <a:ea typeface="+mn-ea"/>
                <a:cs typeface="+mn-cs"/>
              </a:rPr>
            </a:br>
            <a:br>
              <a:rPr lang="nb-NO" altLang="nb-NO" sz="2800" b="0" dirty="0">
                <a:solidFill>
                  <a:schemeClr val="tx1"/>
                </a:solidFill>
                <a:latin typeface="+mn-lt"/>
                <a:ea typeface="+mn-ea"/>
                <a:cs typeface="+mn-cs"/>
              </a:rPr>
            </a:br>
            <a:r>
              <a:rPr lang="nb-NO" altLang="nb-NO" sz="2800" b="0" dirty="0">
                <a:solidFill>
                  <a:schemeClr val="tx1"/>
                </a:solidFill>
                <a:latin typeface="+mn-lt"/>
                <a:ea typeface="+mn-ea"/>
                <a:cs typeface="+mn-cs"/>
              </a:rPr>
              <a:t>Medarbeiderne eier svarene, ikke du som leder.</a:t>
            </a:r>
            <a:br>
              <a:rPr lang="nb-NO" altLang="nb-NO" sz="2800" b="0" dirty="0">
                <a:solidFill>
                  <a:schemeClr val="tx1"/>
                </a:solidFill>
                <a:latin typeface="+mn-lt"/>
                <a:ea typeface="+mn-ea"/>
                <a:cs typeface="+mn-cs"/>
              </a:rPr>
            </a:br>
            <a:br>
              <a:rPr lang="nb-NO" altLang="nb-NO" sz="2800" b="0" dirty="0">
                <a:solidFill>
                  <a:schemeClr val="tx1"/>
                </a:solidFill>
                <a:latin typeface="+mn-lt"/>
                <a:ea typeface="+mn-ea"/>
                <a:cs typeface="+mn-cs"/>
              </a:rPr>
            </a:br>
            <a:r>
              <a:rPr lang="nb-NO" altLang="nb-NO" sz="2800" b="0" dirty="0">
                <a:solidFill>
                  <a:schemeClr val="tx1"/>
                </a:solidFill>
                <a:latin typeface="+mn-lt"/>
                <a:ea typeface="+mn-ea"/>
                <a:cs typeface="+mn-cs"/>
              </a:rPr>
              <a:t>Diskusjonen kommer i etterkant</a:t>
            </a:r>
            <a:endParaRPr lang="nb-NO" sz="2800" b="0" dirty="0">
              <a:solidFill>
                <a:schemeClr val="tx1"/>
              </a:solidFill>
              <a:latin typeface="+mn-lt"/>
              <a:ea typeface="+mn-ea"/>
              <a:cs typeface="+mn-cs"/>
            </a:endParaRPr>
          </a:p>
        </p:txBody>
      </p:sp>
      <p:sp>
        <p:nvSpPr>
          <p:cNvPr id="2" name="Plassholder for bunntekst 1"/>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B9BF9A9-CF45-4EDF-9D9C-BD5EBF4FC046}" type="slidenum">
              <a:rPr lang="en-US" altLang="nb-NO" sz="1000">
                <a:solidFill>
                  <a:srgbClr val="FFFFFF"/>
                </a:solidFill>
                <a:latin typeface="Franklin Gothic Book" panose="020B0503020102020204" pitchFamily="34" charset="0"/>
              </a:rPr>
              <a:pPr eaLnBrk="1" hangingPunct="1"/>
              <a:t>7</a:t>
            </a:fld>
            <a:endParaRPr lang="en-US" altLang="nb-NO" sz="1000">
              <a:solidFill>
                <a:srgbClr val="FFFFFF"/>
              </a:solidFill>
              <a:latin typeface="Franklin Gothic Book" panose="020B0503020102020204" pitchFamily="34" charset="0"/>
            </a:endParaRPr>
          </a:p>
        </p:txBody>
      </p:sp>
      <p:sp>
        <p:nvSpPr>
          <p:cNvPr id="7" name="TekstSylinder 6">
            <a:extLst>
              <a:ext uri="{FF2B5EF4-FFF2-40B4-BE49-F238E27FC236}">
                <a16:creationId xmlns:a16="http://schemas.microsoft.com/office/drawing/2014/main" id="{7C3E2012-6B1C-437F-846E-D591F306B79C}"/>
              </a:ext>
            </a:extLst>
          </p:cNvPr>
          <p:cNvSpPr txBox="1"/>
          <p:nvPr/>
        </p:nvSpPr>
        <p:spPr>
          <a:xfrm>
            <a:off x="391886" y="509451"/>
            <a:ext cx="7471954" cy="584775"/>
          </a:xfrm>
          <a:prstGeom prst="rect">
            <a:avLst/>
          </a:prstGeom>
          <a:noFill/>
        </p:spPr>
        <p:txBody>
          <a:bodyPr wrap="square" rtlCol="0">
            <a:spAutoFit/>
          </a:bodyPr>
          <a:lstStyle/>
          <a:p>
            <a:r>
              <a:rPr lang="nb-NO" altLang="nb-NO" sz="3200" b="1" dirty="0">
                <a:solidFill>
                  <a:schemeClr val="accent1">
                    <a:lumMod val="75000"/>
                  </a:schemeClr>
                </a:solidFill>
                <a:latin typeface="+mj-lt"/>
                <a:ea typeface="+mj-ea"/>
                <a:cs typeface="+mj-cs"/>
              </a:rPr>
              <a:t>Presentasjon av resultatene</a:t>
            </a:r>
            <a:endParaRPr lang="nb-NO" sz="3200" b="1"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7288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6765" y="535482"/>
            <a:ext cx="8474983" cy="992872"/>
          </a:xfrm>
        </p:spPr>
        <p:txBody>
          <a:bodyPr>
            <a:normAutofit fontScale="90000"/>
          </a:bodyPr>
          <a:lstStyle/>
          <a:p>
            <a:r>
              <a:rPr lang="nb-NO" dirty="0"/>
              <a:t> </a:t>
            </a:r>
            <a:br>
              <a:rPr lang="nb-NO" altLang="nb-NO" sz="2800" dirty="0"/>
            </a:br>
            <a:r>
              <a:rPr lang="nb-NO" altLang="nb-NO" sz="2800" dirty="0"/>
              <a:t>3. Diskuter resultatene </a:t>
            </a:r>
            <a:br>
              <a:rPr lang="nb-NO" altLang="nb-NO" sz="2800" dirty="0"/>
            </a:br>
            <a:endParaRPr lang="nb-NO" dirty="0"/>
          </a:p>
        </p:txBody>
      </p:sp>
      <p:sp>
        <p:nvSpPr>
          <p:cNvPr id="18434" name="Plassholder for innhold 2"/>
          <p:cNvSpPr>
            <a:spLocks noGrp="1"/>
          </p:cNvSpPr>
          <p:nvPr>
            <p:ph idx="1"/>
          </p:nvPr>
        </p:nvSpPr>
        <p:spPr>
          <a:xfrm>
            <a:off x="135379" y="1765223"/>
            <a:ext cx="10981111" cy="2689212"/>
          </a:xfrm>
        </p:spPr>
        <p:txBody>
          <a:bodyPr>
            <a:normAutofit/>
          </a:bodyPr>
          <a:lstStyle/>
          <a:p>
            <a:pPr marL="787400" lvl="1" indent="-514350"/>
            <a:r>
              <a:rPr lang="nb-NO" altLang="nb-NO" dirty="0"/>
              <a:t>Kjenner vi oss igjen i disse resultatene?</a:t>
            </a:r>
          </a:p>
          <a:p>
            <a:pPr marL="787400" lvl="1" indent="-514350"/>
            <a:r>
              <a:rPr lang="nb-NO" altLang="nb-NO" dirty="0"/>
              <a:t>Er det noe som overrasker oss?</a:t>
            </a:r>
          </a:p>
          <a:p>
            <a:pPr marL="787400" lvl="1" indent="-514350"/>
            <a:r>
              <a:rPr lang="nb-NO" altLang="nb-NO" dirty="0"/>
              <a:t>Er det andre områder relatert til vårt arbeidsmiljø som vi bør snakke om som medarbeiderundersøkelsen ikke fanger opp ?</a:t>
            </a:r>
          </a:p>
          <a:p>
            <a:pPr marL="3175" indent="0">
              <a:buNone/>
              <a:defRPr/>
            </a:pPr>
            <a:endParaRPr lang="nb-NO" dirty="0"/>
          </a:p>
          <a:p>
            <a:pPr marL="3175" indent="0">
              <a:buNone/>
              <a:defRPr/>
            </a:pPr>
            <a:endParaRPr lang="nb-NO" dirty="0"/>
          </a:p>
          <a:p>
            <a:pPr marL="3175" indent="0">
              <a:buNone/>
              <a:defRPr/>
            </a:pPr>
            <a:endParaRPr lang="nb-NO" dirty="0"/>
          </a:p>
          <a:p>
            <a:pPr marL="3175" indent="0">
              <a:buNone/>
              <a:defRPr/>
            </a:pPr>
            <a:endParaRPr lang="nb-NO" dirty="0"/>
          </a:p>
          <a:p>
            <a:pPr marL="3175" indent="0">
              <a:buNone/>
              <a:defRPr/>
            </a:pPr>
            <a:endParaRPr lang="nb-NO" dirty="0"/>
          </a:p>
        </p:txBody>
      </p:sp>
      <p:sp>
        <p:nvSpPr>
          <p:cNvPr id="2" name="Plassholder for bunntekst 1"/>
          <p:cNvSpPr>
            <a:spLocks noGrp="1"/>
          </p:cNvSpPr>
          <p:nvPr>
            <p:ph type="ftr" sz="quarter" idx="11"/>
          </p:nvPr>
        </p:nvSpPr>
        <p:spPr/>
        <p:txBody>
          <a:bodyPr/>
          <a:lstStyle/>
          <a:p>
            <a:r>
              <a:rPr lang="nb-NO"/>
              <a:t>.</a:t>
            </a:r>
          </a:p>
        </p:txBody>
      </p:sp>
      <p:sp>
        <p:nvSpPr>
          <p:cNvPr id="4" name="Plassholder for lysbildenummer 3"/>
          <p:cNvSpPr>
            <a:spLocks noGrp="1"/>
          </p:cNvSpPr>
          <p:nvPr>
            <p:ph type="sldNum" sz="quarter" idx="12"/>
          </p:nvPr>
        </p:nvSpPr>
        <p:spPr/>
        <p:txBody>
          <a:bodyPr/>
          <a:lstStyle>
            <a:lvl1pPr eaLnBrk="0" hangingPunct="0">
              <a:defRPr sz="9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9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9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9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eaLnBrk="1" hangingPunct="1"/>
            <a:fld id="{4B9BF9A9-CF45-4EDF-9D9C-BD5EBF4FC046}" type="slidenum">
              <a:rPr lang="en-US" altLang="nb-NO" sz="1000">
                <a:solidFill>
                  <a:srgbClr val="FFFFFF"/>
                </a:solidFill>
                <a:latin typeface="Franklin Gothic Book" panose="020B0503020102020204" pitchFamily="34" charset="0"/>
              </a:rPr>
              <a:pPr eaLnBrk="1" hangingPunct="1"/>
              <a:t>8</a:t>
            </a:fld>
            <a:endParaRPr lang="en-US" altLang="nb-NO" sz="100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20417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4. Valg områder knyttet til vårt arbeidsmiljø</a:t>
            </a:r>
          </a:p>
        </p:txBody>
      </p:sp>
      <p:sp>
        <p:nvSpPr>
          <p:cNvPr id="3" name="Plassholder for innhold 2"/>
          <p:cNvSpPr>
            <a:spLocks noGrp="1"/>
          </p:cNvSpPr>
          <p:nvPr>
            <p:ph idx="1"/>
          </p:nvPr>
        </p:nvSpPr>
        <p:spPr/>
        <p:txBody>
          <a:bodyPr/>
          <a:lstStyle/>
          <a:p>
            <a:pPr marL="730250" lvl="1" indent="-457200">
              <a:buFont typeface="Wingdings" panose="05000000000000000000" pitchFamily="2" charset="2"/>
              <a:buChar char="§"/>
            </a:pPr>
            <a:endParaRPr lang="nb-NO" altLang="nb-NO" dirty="0"/>
          </a:p>
          <a:p>
            <a:pPr marL="730250" lvl="1" indent="-457200">
              <a:buFont typeface="Wingdings" panose="05000000000000000000" pitchFamily="2" charset="2"/>
              <a:buChar char="§"/>
            </a:pPr>
            <a:endParaRPr lang="nb-NO" altLang="nb-NO" dirty="0"/>
          </a:p>
          <a:p>
            <a:pPr marL="730250" lvl="1" indent="-457200">
              <a:buFont typeface="Wingdings" panose="05000000000000000000" pitchFamily="2" charset="2"/>
              <a:buChar char="§"/>
            </a:pPr>
            <a:r>
              <a:rPr lang="nb-NO" altLang="nb-NO" dirty="0"/>
              <a:t>Hva er dere mest fornøyd med ved vårt arbeidsmiljø som dere ønsker å </a:t>
            </a:r>
            <a:r>
              <a:rPr lang="nb-NO" altLang="nb-NO" b="1" dirty="0"/>
              <a:t>bevare og forsterke</a:t>
            </a:r>
            <a:r>
              <a:rPr lang="nb-NO" altLang="nb-NO" dirty="0"/>
              <a:t>?</a:t>
            </a:r>
          </a:p>
          <a:p>
            <a:pPr marL="730250" lvl="1" indent="-457200">
              <a:buFont typeface="Wingdings" panose="05000000000000000000" pitchFamily="2" charset="2"/>
              <a:buChar char="§"/>
            </a:pPr>
            <a:endParaRPr lang="nb-NO" altLang="nb-NO" dirty="0"/>
          </a:p>
          <a:p>
            <a:pPr marL="730250" lvl="1" indent="-457200">
              <a:buFont typeface="Wingdings" panose="05000000000000000000" pitchFamily="2" charset="2"/>
              <a:buChar char="§"/>
            </a:pPr>
            <a:r>
              <a:rPr lang="nb-NO" altLang="nb-NO" dirty="0"/>
              <a:t>Hva er dere minst fornøyd med vårt arbeidsmiljø som dere ønsker å </a:t>
            </a:r>
            <a:r>
              <a:rPr lang="nb-NO" altLang="nb-NO" b="1" dirty="0"/>
              <a:t>forbedre</a:t>
            </a:r>
            <a:r>
              <a:rPr lang="nb-NO" altLang="nb-NO" dirty="0"/>
              <a:t>?</a:t>
            </a:r>
          </a:p>
        </p:txBody>
      </p:sp>
      <p:sp>
        <p:nvSpPr>
          <p:cNvPr id="4" name="Plassholder for bunntekst 3"/>
          <p:cNvSpPr>
            <a:spLocks noGrp="1"/>
          </p:cNvSpPr>
          <p:nvPr>
            <p:ph type="ftr" sz="quarter" idx="11"/>
          </p:nvPr>
        </p:nvSpPr>
        <p:spPr/>
        <p:txBody>
          <a:bodyPr/>
          <a:lstStyle/>
          <a:p>
            <a:r>
              <a:rPr lang="nb-NO"/>
              <a:t>.</a:t>
            </a:r>
          </a:p>
        </p:txBody>
      </p:sp>
      <p:sp>
        <p:nvSpPr>
          <p:cNvPr id="5" name="Plassholder for lysbildenummer 4"/>
          <p:cNvSpPr>
            <a:spLocks noGrp="1"/>
          </p:cNvSpPr>
          <p:nvPr>
            <p:ph type="sldNum" sz="quarter" idx="12"/>
          </p:nvPr>
        </p:nvSpPr>
        <p:spPr/>
        <p:txBody>
          <a:bodyPr/>
          <a:lstStyle/>
          <a:p>
            <a:fld id="{B0C8BA5C-F18D-4F44-83AF-15E80F06FDDC}" type="slidenum">
              <a:rPr lang="nb-NO" smtClean="0"/>
              <a:t>9</a:t>
            </a:fld>
            <a:endParaRPr lang="nb-NO"/>
          </a:p>
        </p:txBody>
      </p:sp>
    </p:spTree>
    <p:extLst>
      <p:ext uri="{BB962C8B-B14F-4D97-AF65-F5344CB8AC3E}">
        <p14:creationId xmlns:p14="http://schemas.microsoft.com/office/powerpoint/2010/main" val="177264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nk -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nk - mal" id="{B2655F51-2503-44E3-843B-7A47C5B4EC24}" vid="{0E9674B0-2675-4A8F-9B6F-BC190CC86A4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48955</TotalTime>
  <Words>1846</Words>
  <Application>Microsoft Office PowerPoint</Application>
  <PresentationFormat>Widescreen</PresentationFormat>
  <Paragraphs>210</Paragraphs>
  <Slides>15</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Franklin Gothic Book</vt:lpstr>
      <vt:lpstr>Wingdings</vt:lpstr>
      <vt:lpstr>Dnk - mal</vt:lpstr>
      <vt:lpstr>Veiledende mal for tilbakemeldings- og tiltaksmoter </vt:lpstr>
      <vt:lpstr>Velkommen</vt:lpstr>
      <vt:lpstr>Bakgrunn </vt:lpstr>
      <vt:lpstr>Bakgrunn </vt:lpstr>
      <vt:lpstr>Agenda i dag </vt:lpstr>
      <vt:lpstr>Spilleregler for dagens møte:</vt:lpstr>
      <vt:lpstr>Presentasjonen skal være objektiv og nøytal.   Gå igjennom hva har medarbeiderne som har svart   Ikke begynn å forklare og bortforklare.  Medarbeiderne eier svarene, ikke du som leder.  Diskusjonen kommer i etterkant</vt:lpstr>
      <vt:lpstr>  3. Diskuter resultatene  </vt:lpstr>
      <vt:lpstr>4. Valg områder knyttet til vårt arbeidsmiljø</vt:lpstr>
      <vt:lpstr>5. Utarbeide forpliktende tiltak</vt:lpstr>
      <vt:lpstr>Tiltaksplan for bevaringsområde Enhet/avdeling /seksjon: </vt:lpstr>
      <vt:lpstr>Tiltaksplan for forbedringsområde Enhet/avdeling/seksjon: </vt:lpstr>
      <vt:lpstr>Videre oppfølging</vt:lpstr>
      <vt:lpstr> </vt:lpstr>
      <vt:lpstr>Felles milepæler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Oppfølging av medarbeiderundersøkelsen</dc:title>
  <dc:creator>RENO Charlotte</dc:creator>
  <cp:lastModifiedBy>Maude Chinhengo Hals</cp:lastModifiedBy>
  <cp:revision>16</cp:revision>
  <dcterms:created xsi:type="dcterms:W3CDTF">2021-10-15T12:45:51Z</dcterms:created>
  <dcterms:modified xsi:type="dcterms:W3CDTF">2021-11-28T21:38:58Z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Office-tema:8</vt:lpwstr>
  </property>
  <property fmtid="{D5CDD505-2E9C-101B-9397-08002B2CF9AE}" pid="3" name="ClassificationContentMarkingFooterText">
    <vt:lpwstr>C2 - Restricted</vt:lpwstr>
  </property>
  <property fmtid="{D5CDD505-2E9C-101B-9397-08002B2CF9AE}" pid="4" name="MSIP_Label_619ffa58-9d1c-42f8-b0e6-79cea428c945_Enabled">
    <vt:lpwstr>true</vt:lpwstr>
  </property>
  <property fmtid="{D5CDD505-2E9C-101B-9397-08002B2CF9AE}" pid="5" name="MSIP_Label_619ffa58-9d1c-42f8-b0e6-79cea428c945_SetDate">
    <vt:lpwstr>2021-10-15T12:45:57Z</vt:lpwstr>
  </property>
  <property fmtid="{D5CDD505-2E9C-101B-9397-08002B2CF9AE}" pid="6" name="MSIP_Label_619ffa58-9d1c-42f8-b0e6-79cea428c945_Method">
    <vt:lpwstr>Privileged</vt:lpwstr>
  </property>
  <property fmtid="{D5CDD505-2E9C-101B-9397-08002B2CF9AE}" pid="7" name="MSIP_Label_619ffa58-9d1c-42f8-b0e6-79cea428c945_Name">
    <vt:lpwstr>External</vt:lpwstr>
  </property>
  <property fmtid="{D5CDD505-2E9C-101B-9397-08002B2CF9AE}" pid="8" name="MSIP_Label_619ffa58-9d1c-42f8-b0e6-79cea428c945_SiteId">
    <vt:lpwstr>8b87af7d-8647-4dc7-8df4-5f69a2011bb5</vt:lpwstr>
  </property>
  <property fmtid="{D5CDD505-2E9C-101B-9397-08002B2CF9AE}" pid="9" name="MSIP_Label_619ffa58-9d1c-42f8-b0e6-79cea428c945_ActionId">
    <vt:lpwstr>da3ad517-c4c4-436d-b2fa-3999e767b3b7</vt:lpwstr>
  </property>
  <property fmtid="{D5CDD505-2E9C-101B-9397-08002B2CF9AE}" pid="10" name="MSIP_Label_619ffa58-9d1c-42f8-b0e6-79cea428c945_ContentBits">
    <vt:lpwstr>0</vt:lpwstr>
  </property>
</Properties>
</file>